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handoutMasterIdLst>
    <p:handoutMasterId r:id="rId16"/>
  </p:handoutMasterIdLst>
  <p:sldIdLst>
    <p:sldId id="256" r:id="rId2"/>
    <p:sldId id="257" r:id="rId3"/>
    <p:sldId id="300" r:id="rId4"/>
    <p:sldId id="305" r:id="rId5"/>
    <p:sldId id="309" r:id="rId6"/>
    <p:sldId id="307" r:id="rId7"/>
    <p:sldId id="290" r:id="rId8"/>
    <p:sldId id="302" r:id="rId9"/>
    <p:sldId id="287" r:id="rId10"/>
    <p:sldId id="295" r:id="rId11"/>
    <p:sldId id="304" r:id="rId12"/>
    <p:sldId id="273"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745A59-6FE6-45DB-9A44-7431EE2388D0}" type="datetimeFigureOut">
              <a:rPr lang="en-US" smtClean="0"/>
              <a:pPr/>
              <a:t>01-Apr-21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AA3912-E57F-45D5-A3B9-1BEA6F0E9C78}" type="slidenum">
              <a:rPr lang="en-US" smtClean="0"/>
              <a:pPr/>
              <a:t>‹#›</a:t>
            </a:fld>
            <a:endParaRPr lang="en-US"/>
          </a:p>
        </p:txBody>
      </p:sp>
    </p:spTree>
    <p:extLst>
      <p:ext uri="{BB962C8B-B14F-4D97-AF65-F5344CB8AC3E}">
        <p14:creationId xmlns:p14="http://schemas.microsoft.com/office/powerpoint/2010/main" xmlns="" val="2152865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7A890-B630-4A16-8E07-381359D47913}" type="datetimeFigureOut">
              <a:rPr lang="en-US" smtClean="0"/>
              <a:pPr/>
              <a:t>01-Apr-21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02166-80B3-4D26-BAEA-4625FF378703}" type="slidenum">
              <a:rPr lang="en-US" smtClean="0"/>
              <a:pPr/>
              <a:t>‹#›</a:t>
            </a:fld>
            <a:endParaRPr lang="en-US"/>
          </a:p>
        </p:txBody>
      </p:sp>
    </p:spTree>
    <p:extLst>
      <p:ext uri="{BB962C8B-B14F-4D97-AF65-F5344CB8AC3E}">
        <p14:creationId xmlns:p14="http://schemas.microsoft.com/office/powerpoint/2010/main" xmlns="" val="33199940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02166-80B3-4D26-BAEA-4625FF378703}" type="slidenum">
              <a:rPr lang="en-US" smtClean="0"/>
              <a:pPr/>
              <a:t>1</a:t>
            </a:fld>
            <a:endParaRPr lang="en-US"/>
          </a:p>
        </p:txBody>
      </p:sp>
    </p:spTree>
    <p:extLst>
      <p:ext uri="{BB962C8B-B14F-4D97-AF65-F5344CB8AC3E}">
        <p14:creationId xmlns:p14="http://schemas.microsoft.com/office/powerpoint/2010/main" xmlns="" val="389879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9402166-80B3-4D26-BAEA-4625FF37870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9402166-80B3-4D26-BAEA-4625FF37870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9402166-80B3-4D26-BAEA-4625FF37870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02166-80B3-4D26-BAEA-4625FF378703}" type="slidenum">
              <a:rPr lang="en-US" smtClean="0"/>
              <a:pPr/>
              <a:t>13</a:t>
            </a:fld>
            <a:endParaRPr lang="en-US"/>
          </a:p>
        </p:txBody>
      </p:sp>
    </p:spTree>
    <p:extLst>
      <p:ext uri="{BB962C8B-B14F-4D97-AF65-F5344CB8AC3E}">
        <p14:creationId xmlns:p14="http://schemas.microsoft.com/office/powerpoint/2010/main" xmlns="" val="81666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B7A7908-CCBD-48E4-96C7-86E98F818378}" type="datetimeFigureOut">
              <a:rPr lang="en-US" smtClean="0"/>
              <a:pPr/>
              <a:t>01-Apr-21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B7A7908-CCBD-48E4-96C7-86E98F818378}" type="datetimeFigureOut">
              <a:rPr lang="en-US" smtClean="0"/>
              <a:pPr/>
              <a:t>01-Apr-21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B7A7908-CCBD-48E4-96C7-86E98F818378}" type="datetimeFigureOut">
              <a:rPr lang="en-US" smtClean="0"/>
              <a:pPr/>
              <a:t>01-Apr-21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B7A7908-CCBD-48E4-96C7-86E98F818378}" type="datetimeFigureOut">
              <a:rPr lang="en-US" smtClean="0"/>
              <a:pPr/>
              <a:t>01-Apr-21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A7908-CCBD-48E4-96C7-86E98F818378}" type="datetimeFigureOut">
              <a:rPr lang="en-US" smtClean="0"/>
              <a:pPr/>
              <a:t>01-Apr-21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B7A7908-CCBD-48E4-96C7-86E98F818378}" type="datetimeFigureOut">
              <a:rPr lang="en-US" smtClean="0"/>
              <a:pPr/>
              <a:t>01-Apr-21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B7A7908-CCBD-48E4-96C7-86E98F818378}" type="datetimeFigureOut">
              <a:rPr lang="en-US" smtClean="0"/>
              <a:pPr/>
              <a:t>01-Apr-21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B7A7908-CCBD-48E4-96C7-86E98F818378}" type="datetimeFigureOut">
              <a:rPr lang="en-US" smtClean="0"/>
              <a:pPr/>
              <a:t>01-Apr-21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A7908-CCBD-48E4-96C7-86E98F818378}" type="datetimeFigureOut">
              <a:rPr lang="en-US" smtClean="0"/>
              <a:pPr/>
              <a:t>01-Apr-21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A7908-CCBD-48E4-96C7-86E98F818378}" type="datetimeFigureOut">
              <a:rPr lang="en-US" smtClean="0"/>
              <a:pPr/>
              <a:t>01-Apr-21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A7908-CCBD-48E4-96C7-86E98F818378}" type="datetimeFigureOut">
              <a:rPr lang="en-US" smtClean="0"/>
              <a:pPr/>
              <a:t>01-Apr-21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E3BE7-7A6E-430C-8291-98392E469A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A7908-CCBD-48E4-96C7-86E98F818378}" type="datetimeFigureOut">
              <a:rPr lang="en-US" smtClean="0"/>
              <a:pPr/>
              <a:t>01-Apr-21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E3BE7-7A6E-430C-8291-98392E469A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0"/>
            <a:ext cx="9448800" cy="609600"/>
          </a:xfrm>
        </p:spPr>
        <p:txBody>
          <a:bodyPr>
            <a:normAutofit fontScale="90000"/>
          </a:bodyPr>
          <a:lstStyle/>
          <a:p>
            <a:r>
              <a:rPr lang="en-US" b="1" dirty="0" smtClean="0"/>
              <a:t/>
            </a:r>
            <a:br>
              <a:rPr lang="en-US" b="1" dirty="0" smtClean="0"/>
            </a:br>
            <a:r>
              <a:rPr lang="en-US" b="1" dirty="0" smtClean="0"/>
              <a:t>   </a:t>
            </a:r>
            <a:r>
              <a:rPr lang="en-US" sz="4900" u="sng" dirty="0" smtClean="0">
                <a:solidFill>
                  <a:schemeClr val="tx2"/>
                </a:solidFill>
              </a:rPr>
              <a:t>RFID Based </a:t>
            </a:r>
            <a:r>
              <a:rPr lang="en-US" sz="4900" u="sng" dirty="0" smtClean="0">
                <a:solidFill>
                  <a:schemeClr val="tx2"/>
                </a:solidFill>
              </a:rPr>
              <a:t>Jewelry </a:t>
            </a:r>
            <a:r>
              <a:rPr lang="en-US" sz="4900" u="sng" dirty="0" smtClean="0">
                <a:solidFill>
                  <a:schemeClr val="tx2"/>
                </a:solidFill>
              </a:rPr>
              <a:t>Tracking System</a:t>
            </a:r>
            <a:r>
              <a:rPr lang="en-US" sz="4000" dirty="0" smtClean="0"/>
              <a:t/>
            </a:r>
            <a:br>
              <a:rPr lang="en-US" sz="4000" dirty="0" smtClean="0"/>
            </a:br>
            <a:endParaRPr lang="en-US" dirty="0"/>
          </a:p>
        </p:txBody>
      </p:sp>
      <p:pic>
        <p:nvPicPr>
          <p:cNvPr id="5" name="Picture 4"/>
          <p:cNvPicPr/>
          <p:nvPr/>
        </p:nvPicPr>
        <p:blipFill>
          <a:blip r:embed="rId3" cstate="print">
            <a:extLst/>
          </a:blip>
          <a:srcRect/>
          <a:stretch>
            <a:fillRect/>
          </a:stretch>
        </p:blipFill>
        <p:spPr bwMode="auto">
          <a:xfrm>
            <a:off x="0" y="5889009"/>
            <a:ext cx="9144000" cy="968991"/>
          </a:xfrm>
          <a:prstGeom prst="rect">
            <a:avLst/>
          </a:prstGeom>
          <a:noFill/>
        </p:spPr>
      </p:pic>
      <p:sp>
        <p:nvSpPr>
          <p:cNvPr id="6" name="Title 1"/>
          <p:cNvSpPr txBox="1">
            <a:spLocks/>
          </p:cNvSpPr>
          <p:nvPr/>
        </p:nvSpPr>
        <p:spPr>
          <a:xfrm>
            <a:off x="2819400" y="3733800"/>
            <a:ext cx="5943600" cy="381000"/>
          </a:xfrm>
          <a:prstGeom prst="rect">
            <a:avLst/>
          </a:prstGeom>
        </p:spPr>
        <p:txBody>
          <a:bodyPr vert="horz" lIns="91440" tIns="45720" rIns="91440" bIns="45720" rtlCol="0" anchor="ctr">
            <a:noAutofit/>
          </a:bodyPr>
          <a:lstStyle/>
          <a:p>
            <a:pPr lvl="0" algn="ctr">
              <a:spcBef>
                <a:spcPct val="0"/>
              </a:spcBef>
              <a:defRPr/>
            </a:pPr>
            <a:r>
              <a:rPr lang="en-US" sz="7200" b="1" i="1" dirty="0" smtClean="0">
                <a:solidFill>
                  <a:srgbClr val="C00000"/>
                </a:solidFill>
                <a:latin typeface="+mj-lt"/>
                <a:ea typeface="+mj-ea"/>
                <a:cs typeface="+mj-cs"/>
              </a:rPr>
              <a:t>           </a:t>
            </a:r>
            <a:r>
              <a:rPr lang="en-US" sz="5400" b="1" i="1" u="sng" dirty="0" err="1" smtClean="0">
                <a:solidFill>
                  <a:srgbClr val="002060"/>
                </a:solidFill>
                <a:latin typeface="+mj-lt"/>
                <a:ea typeface="+mj-ea"/>
                <a:cs typeface="+mj-cs"/>
              </a:rPr>
              <a:t>JewelryTrak</a:t>
            </a:r>
            <a:endParaRPr kumimoji="0" lang="en-US" sz="7200" b="1" i="1" u="sng" strike="noStrike" kern="1200" cap="none" spc="0" normalizeH="0" baseline="0" noProof="0" dirty="0">
              <a:ln>
                <a:noFill/>
              </a:ln>
              <a:solidFill>
                <a:srgbClr val="002060"/>
              </a:solidFill>
              <a:effectLst/>
              <a:uLnTx/>
              <a:uFillTx/>
              <a:latin typeface="+mj-lt"/>
              <a:ea typeface="+mj-ea"/>
              <a:cs typeface="+mj-cs"/>
            </a:endParaRPr>
          </a:p>
        </p:txBody>
      </p:sp>
      <p:grpSp>
        <p:nvGrpSpPr>
          <p:cNvPr id="7" name="Group 14"/>
          <p:cNvGrpSpPr>
            <a:grpSpLocks/>
          </p:cNvGrpSpPr>
          <p:nvPr/>
        </p:nvGrpSpPr>
        <p:grpSpPr bwMode="auto">
          <a:xfrm>
            <a:off x="0" y="0"/>
            <a:ext cx="9153525" cy="301625"/>
            <a:chOff x="712" y="712"/>
            <a:chExt cx="14415" cy="476"/>
          </a:xfrm>
        </p:grpSpPr>
        <p:sp>
          <p:nvSpPr>
            <p:cNvPr id="8"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28" name="Picture 4" descr="C:\Users\Glozon_3\Desktop\JTS\maxresdefault (1).jpg"/>
          <p:cNvPicPr>
            <a:picLocks noChangeAspect="1" noChangeArrowheads="1"/>
          </p:cNvPicPr>
          <p:nvPr/>
        </p:nvPicPr>
        <p:blipFill>
          <a:blip r:embed="rId4"/>
          <a:srcRect r="34482"/>
          <a:stretch>
            <a:fillRect/>
          </a:stretch>
        </p:blipFill>
        <p:spPr bwMode="auto">
          <a:xfrm>
            <a:off x="152400" y="381000"/>
            <a:ext cx="8839200" cy="3352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a:t>
            </a:r>
            <a:r>
              <a:rPr lang="en-US" sz="5400" b="1" i="1" dirty="0" smtClean="0">
                <a:solidFill>
                  <a:schemeClr val="tx2"/>
                </a:solidFill>
              </a:rPr>
              <a:t>System </a:t>
            </a:r>
            <a:r>
              <a:rPr lang="en-US" sz="5400" b="1" i="1" dirty="0">
                <a:solidFill>
                  <a:schemeClr val="tx2"/>
                </a:solidFill>
              </a:rPr>
              <a:t>Components</a:t>
            </a:r>
          </a:p>
        </p:txBody>
      </p:sp>
      <p:sp>
        <p:nvSpPr>
          <p:cNvPr id="3" name="Content Placeholder 2"/>
          <p:cNvSpPr>
            <a:spLocks noGrp="1"/>
          </p:cNvSpPr>
          <p:nvPr>
            <p:ph idx="1"/>
          </p:nvPr>
        </p:nvSpPr>
        <p:spPr>
          <a:xfrm>
            <a:off x="457200" y="1371600"/>
            <a:ext cx="5004179" cy="4708525"/>
          </a:xfrm>
        </p:spPr>
        <p:txBody>
          <a:bodyPr>
            <a:normAutofit/>
          </a:bodyPr>
          <a:lstStyle/>
          <a:p>
            <a:pPr>
              <a:buNone/>
            </a:pPr>
            <a:r>
              <a:rPr lang="en-US" sz="2400" b="1" dirty="0" smtClean="0">
                <a:solidFill>
                  <a:schemeClr val="accent3">
                    <a:lumMod val="50000"/>
                  </a:schemeClr>
                </a:solidFill>
              </a:rPr>
              <a:t>     </a:t>
            </a:r>
            <a:r>
              <a:rPr lang="en-US" sz="2400" b="1" u="sng" dirty="0" smtClean="0">
                <a:solidFill>
                  <a:schemeClr val="tx2"/>
                </a:solidFill>
              </a:rPr>
              <a:t>Application </a:t>
            </a:r>
            <a:r>
              <a:rPr lang="en-US" sz="2400" b="1" u="sng" dirty="0" smtClean="0">
                <a:solidFill>
                  <a:schemeClr val="tx2"/>
                </a:solidFill>
              </a:rPr>
              <a:t>Software:</a:t>
            </a:r>
            <a:endParaRPr lang="en-US" sz="2400" b="1" u="sng" dirty="0">
              <a:solidFill>
                <a:schemeClr val="tx2"/>
              </a:solidFill>
            </a:endParaRPr>
          </a:p>
          <a:p>
            <a:r>
              <a:rPr lang="en-US" sz="2100" dirty="0"/>
              <a:t>The </a:t>
            </a:r>
            <a:r>
              <a:rPr lang="en-US" sz="2000" b="1" i="1" dirty="0" err="1" smtClean="0">
                <a:solidFill>
                  <a:schemeClr val="tx2"/>
                </a:solidFill>
              </a:rPr>
              <a:t>JewelryTrak</a:t>
            </a:r>
            <a:r>
              <a:rPr lang="en-US" sz="2100" dirty="0" smtClean="0"/>
              <a:t> </a:t>
            </a:r>
            <a:r>
              <a:rPr lang="en-US" sz="2100" dirty="0"/>
              <a:t>application software forms the backbone of the whole system. </a:t>
            </a:r>
          </a:p>
          <a:p>
            <a:r>
              <a:rPr lang="en-US" sz="2100" dirty="0"/>
              <a:t>I</a:t>
            </a:r>
            <a:r>
              <a:rPr lang="en-US" sz="2100" dirty="0" smtClean="0"/>
              <a:t>t </a:t>
            </a:r>
            <a:r>
              <a:rPr lang="en-US" sz="2100" dirty="0"/>
              <a:t>performs end to end functionality from programming the RFID tags and employee smart cards to query the system for locating the position of a particular </a:t>
            </a:r>
            <a:r>
              <a:rPr lang="en-US" sz="2100" dirty="0" smtClean="0"/>
              <a:t>jewelry.</a:t>
            </a:r>
            <a:endParaRPr lang="en-US" sz="2100" dirty="0"/>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
          <p:cNvGrpSpPr>
            <a:grpSpLocks/>
          </p:cNvGrpSpPr>
          <p:nvPr/>
        </p:nvGrpSpPr>
        <p:grpSpPr bwMode="auto">
          <a:xfrm>
            <a:off x="533400" y="1219200"/>
            <a:ext cx="8077200" cy="76200"/>
            <a:chOff x="710" y="2630"/>
            <a:chExt cx="13871" cy="138"/>
          </a:xfrm>
        </p:grpSpPr>
        <p:sp>
          <p:nvSpPr>
            <p:cNvPr id="16"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1026" name="Picture 2" descr="Image result for computer screen showing softwa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2057400"/>
            <a:ext cx="3179132" cy="28769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a:t>
            </a:r>
            <a:r>
              <a:rPr lang="en-US" sz="5400" b="1" i="1" dirty="0" smtClean="0">
                <a:solidFill>
                  <a:schemeClr val="tx2"/>
                </a:solidFill>
              </a:rPr>
              <a:t>System </a:t>
            </a:r>
            <a:r>
              <a:rPr lang="en-US" sz="5400" b="1" i="1" dirty="0">
                <a:solidFill>
                  <a:schemeClr val="tx2"/>
                </a:solidFill>
              </a:rPr>
              <a:t>Components</a:t>
            </a:r>
          </a:p>
        </p:txBody>
      </p:sp>
      <p:sp>
        <p:nvSpPr>
          <p:cNvPr id="3" name="Content Placeholder 2"/>
          <p:cNvSpPr>
            <a:spLocks noGrp="1"/>
          </p:cNvSpPr>
          <p:nvPr>
            <p:ph idx="1"/>
          </p:nvPr>
        </p:nvSpPr>
        <p:spPr>
          <a:xfrm>
            <a:off x="457199" y="1295400"/>
            <a:ext cx="5004179" cy="4830763"/>
          </a:xfrm>
        </p:spPr>
        <p:txBody>
          <a:bodyPr>
            <a:normAutofit/>
          </a:bodyPr>
          <a:lstStyle/>
          <a:p>
            <a:pPr>
              <a:buNone/>
            </a:pPr>
            <a:r>
              <a:rPr lang="en-US" sz="2400" b="1" dirty="0" smtClean="0">
                <a:solidFill>
                  <a:schemeClr val="accent3">
                    <a:lumMod val="50000"/>
                  </a:schemeClr>
                </a:solidFill>
              </a:rPr>
              <a:t>     </a:t>
            </a:r>
            <a:r>
              <a:rPr lang="en-US" sz="2400" b="1" u="sng" dirty="0" smtClean="0">
                <a:solidFill>
                  <a:schemeClr val="tx2"/>
                </a:solidFill>
              </a:rPr>
              <a:t>RFID </a:t>
            </a:r>
            <a:r>
              <a:rPr lang="en-US" sz="2400" b="1" u="sng" dirty="0" smtClean="0">
                <a:solidFill>
                  <a:schemeClr val="tx2"/>
                </a:solidFill>
              </a:rPr>
              <a:t>Server:</a:t>
            </a:r>
            <a:endParaRPr lang="en-US" sz="2400" b="1" u="sng" dirty="0">
              <a:solidFill>
                <a:schemeClr val="tx2"/>
              </a:solidFill>
            </a:endParaRPr>
          </a:p>
          <a:p>
            <a:r>
              <a:rPr lang="en-US" sz="2100" dirty="0"/>
              <a:t>Central Control Unit for all the RFID </a:t>
            </a:r>
            <a:r>
              <a:rPr lang="en-US" sz="2100" dirty="0" smtClean="0"/>
              <a:t>Stations </a:t>
            </a:r>
            <a:r>
              <a:rPr lang="en-US" sz="2100" dirty="0"/>
              <a:t>in the local network.</a:t>
            </a:r>
          </a:p>
          <a:p>
            <a:r>
              <a:rPr lang="en-US" sz="2100" dirty="0"/>
              <a:t>Primary database server</a:t>
            </a:r>
          </a:p>
          <a:p>
            <a:r>
              <a:rPr lang="en-US" sz="2100" dirty="0"/>
              <a:t>Acts as a backup server in case </a:t>
            </a:r>
            <a:r>
              <a:rPr lang="en-US" sz="2100" dirty="0" smtClean="0"/>
              <a:t>of connection </a:t>
            </a:r>
            <a:r>
              <a:rPr lang="en-US" sz="2100" dirty="0"/>
              <a:t>failure </a:t>
            </a:r>
          </a:p>
          <a:p>
            <a:r>
              <a:rPr lang="en-US" sz="2100" dirty="0"/>
              <a:t>Web based Admin Console </a:t>
            </a:r>
          </a:p>
          <a:p>
            <a:r>
              <a:rPr lang="en-US" sz="2100" dirty="0"/>
              <a:t>Monitor and configure RFID workstations, view </a:t>
            </a:r>
            <a:r>
              <a:rPr lang="en-US" sz="2100" dirty="0" smtClean="0"/>
              <a:t>customized </a:t>
            </a:r>
            <a:r>
              <a:rPr lang="en-US" sz="2100" dirty="0"/>
              <a:t>reports etc</a:t>
            </a:r>
            <a:r>
              <a:rPr lang="en-US" sz="2100" dirty="0" smtClean="0"/>
              <a:t>.</a:t>
            </a:r>
            <a:endParaRPr lang="en-US" sz="2100" dirty="0"/>
          </a:p>
          <a:p>
            <a:r>
              <a:rPr lang="en-US" sz="2100" dirty="0"/>
              <a:t>Define Access Control Levels to the </a:t>
            </a:r>
            <a:r>
              <a:rPr lang="en-US" sz="2100" dirty="0" smtClean="0"/>
              <a:t>users.</a:t>
            </a:r>
            <a:endParaRPr lang="en-US" sz="2100" dirty="0"/>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
          <p:cNvGrpSpPr>
            <a:grpSpLocks/>
          </p:cNvGrpSpPr>
          <p:nvPr/>
        </p:nvGrpSpPr>
        <p:grpSpPr bwMode="auto">
          <a:xfrm>
            <a:off x="533400" y="1219200"/>
            <a:ext cx="8077200" cy="76200"/>
            <a:chOff x="710" y="2630"/>
            <a:chExt cx="13871" cy="138"/>
          </a:xfrm>
        </p:grpSpPr>
        <p:sp>
          <p:nvSpPr>
            <p:cNvPr id="16"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20" name="Picture 5"/>
          <p:cNvPicPr>
            <a:picLocks noChangeAspect="1" noChangeArrowheads="1"/>
          </p:cNvPicPr>
          <p:nvPr/>
        </p:nvPicPr>
        <p:blipFill>
          <a:blip r:embed="rId3" cstate="print"/>
          <a:srcRect/>
          <a:stretch>
            <a:fillRect/>
          </a:stretch>
        </p:blipFill>
        <p:spPr bwMode="auto">
          <a:xfrm>
            <a:off x="5491480" y="2179551"/>
            <a:ext cx="2971800" cy="2400300"/>
          </a:xfrm>
          <a:prstGeom prst="rect">
            <a:avLst/>
          </a:prstGeom>
          <a:noFill/>
        </p:spPr>
      </p:pic>
    </p:spTree>
    <p:extLst>
      <p:ext uri="{BB962C8B-B14F-4D97-AF65-F5344CB8AC3E}">
        <p14:creationId xmlns:p14="http://schemas.microsoft.com/office/powerpoint/2010/main" xmlns="" val="3840874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9"/>
            <a:ext cx="8229600" cy="708873"/>
          </a:xfrm>
        </p:spPr>
        <p:txBody>
          <a:bodyPr>
            <a:normAutofit fontScale="90000"/>
          </a:bodyPr>
          <a:lstStyle/>
          <a:p>
            <a:pPr algn="r"/>
            <a:r>
              <a:rPr lang="en-US" dirty="0" smtClean="0"/>
              <a:t>			</a:t>
            </a:r>
            <a:r>
              <a:rPr lang="en-US" sz="5400" b="1" i="1" dirty="0">
                <a:solidFill>
                  <a:schemeClr val="tx2"/>
                </a:solidFill>
              </a:rPr>
              <a:t>Benefits</a:t>
            </a:r>
          </a:p>
        </p:txBody>
      </p:sp>
      <p:sp>
        <p:nvSpPr>
          <p:cNvPr id="3" name="Content Placeholder 2"/>
          <p:cNvSpPr>
            <a:spLocks noGrp="1"/>
          </p:cNvSpPr>
          <p:nvPr>
            <p:ph idx="1"/>
          </p:nvPr>
        </p:nvSpPr>
        <p:spPr>
          <a:xfrm>
            <a:off x="457200" y="2743200"/>
            <a:ext cx="5791200" cy="3382963"/>
          </a:xfrm>
        </p:spPr>
        <p:txBody>
          <a:bodyPr>
            <a:normAutofit/>
          </a:bodyPr>
          <a:lstStyle/>
          <a:p>
            <a:r>
              <a:rPr lang="en-US" sz="1900" dirty="0" smtClean="0"/>
              <a:t>Eliminates searches for jewelry </a:t>
            </a:r>
          </a:p>
          <a:p>
            <a:r>
              <a:rPr lang="en-US" sz="1900" dirty="0" smtClean="0"/>
              <a:t>Performs jewelry room or desk audit quickly </a:t>
            </a:r>
          </a:p>
          <a:p>
            <a:r>
              <a:rPr lang="en-US" sz="1900" dirty="0" smtClean="0"/>
              <a:t>Fresh staff time for high value work </a:t>
            </a:r>
          </a:p>
          <a:p>
            <a:r>
              <a:rPr lang="en-US" sz="1900" dirty="0" smtClean="0"/>
              <a:t>Improves productivity and reduces costs </a:t>
            </a:r>
          </a:p>
          <a:p>
            <a:r>
              <a:rPr lang="en-US" sz="1900" dirty="0" smtClean="0"/>
              <a:t>Passively track jewelry as staff walk around </a:t>
            </a:r>
          </a:p>
          <a:p>
            <a:r>
              <a:rPr lang="en-US" sz="1900" dirty="0" smtClean="0"/>
              <a:t>Help find particular jewelry very quickly  </a:t>
            </a:r>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6" name="Group 14"/>
          <p:cNvGrpSpPr>
            <a:grpSpLocks/>
          </p:cNvGrpSpPr>
          <p:nvPr/>
        </p:nvGrpSpPr>
        <p:grpSpPr bwMode="auto">
          <a:xfrm>
            <a:off x="0" y="0"/>
            <a:ext cx="9153525" cy="301625"/>
            <a:chOff x="712" y="712"/>
            <a:chExt cx="14415" cy="476"/>
          </a:xfrm>
        </p:grpSpPr>
        <p:sp>
          <p:nvSpPr>
            <p:cNvPr id="7"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
          <p:cNvGrpSpPr>
            <a:grpSpLocks/>
          </p:cNvGrpSpPr>
          <p:nvPr/>
        </p:nvGrpSpPr>
        <p:grpSpPr bwMode="auto">
          <a:xfrm>
            <a:off x="533400" y="1219200"/>
            <a:ext cx="8077200" cy="76200"/>
            <a:chOff x="710" y="2630"/>
            <a:chExt cx="13871" cy="138"/>
          </a:xfrm>
        </p:grpSpPr>
        <p:sp>
          <p:nvSpPr>
            <p:cNvPr id="17"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22" name="Title 1"/>
          <p:cNvSpPr txBox="1">
            <a:spLocks/>
          </p:cNvSpPr>
          <p:nvPr/>
        </p:nvSpPr>
        <p:spPr>
          <a:xfrm>
            <a:off x="533400" y="1447799"/>
            <a:ext cx="8382000" cy="1427921"/>
          </a:xfrm>
          <a:prstGeom prst="rect">
            <a:avLst/>
          </a:prstGeom>
        </p:spPr>
        <p:txBody>
          <a:bodyPr vert="horz" lIns="91440" tIns="45720" rIns="91440" bIns="45720" rtlCol="0" anchor="ctr">
            <a:normAutofit fontScale="45000" lnSpcReduction="20000"/>
          </a:bodyPr>
          <a:lstStyle/>
          <a:p>
            <a:pPr>
              <a:buNone/>
            </a:pPr>
            <a:r>
              <a:rPr lang="en-US" sz="4400" dirty="0" smtClean="0"/>
              <a:t>There is a strong ROI you can pull from RFID Jewelry Tracking, especially when you consider the amount of valuables professionals looking for things.</a:t>
            </a:r>
          </a:p>
          <a:p>
            <a:pPr>
              <a:buNone/>
            </a:pPr>
            <a:endParaRPr lang="en-US" sz="4400" dirty="0" smtClean="0">
              <a:solidFill>
                <a:schemeClr val="tx2"/>
              </a:solidFill>
            </a:endParaRPr>
          </a:p>
          <a:p>
            <a:pPr>
              <a:buNone/>
            </a:pPr>
            <a:r>
              <a:rPr lang="en-US" sz="4400" dirty="0" smtClean="0">
                <a:solidFill>
                  <a:schemeClr val="tx2"/>
                </a:solidFill>
              </a:rPr>
              <a:t>     </a:t>
            </a:r>
            <a:r>
              <a:rPr lang="en-US" sz="5300" b="1" u="sng" dirty="0" smtClean="0">
                <a:solidFill>
                  <a:schemeClr val="tx2"/>
                </a:solidFill>
              </a:rPr>
              <a:t>The </a:t>
            </a:r>
            <a:r>
              <a:rPr lang="en-US" sz="5300" b="1" u="sng" dirty="0" err="1" smtClean="0">
                <a:solidFill>
                  <a:schemeClr val="tx2"/>
                </a:solidFill>
              </a:rPr>
              <a:t>JewelryTrak</a:t>
            </a:r>
            <a:r>
              <a:rPr lang="en-US" sz="5300" b="1" u="sng" dirty="0" smtClean="0">
                <a:solidFill>
                  <a:schemeClr val="tx2"/>
                </a:solidFill>
              </a:rPr>
              <a:t> RFID </a:t>
            </a:r>
            <a:r>
              <a:rPr lang="en-US" sz="5300" b="1" u="sng" dirty="0" smtClean="0">
                <a:solidFill>
                  <a:schemeClr val="tx2"/>
                </a:solidFill>
              </a:rPr>
              <a:t>System:</a:t>
            </a:r>
            <a:endParaRPr lang="en-US" sz="5300" b="1" u="sng" dirty="0"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1800" dirty="0" smtClean="0"/>
              <a:t/>
            </a:r>
            <a:br>
              <a:rPr lang="en-US" sz="1800" dirty="0" smtClean="0"/>
            </a:br>
            <a:r>
              <a:rPr lang="en-US" sz="1800" dirty="0" smtClean="0"/>
              <a:t/>
            </a:r>
            <a:br>
              <a:rPr lang="en-US" sz="1800" dirty="0" smtClean="0"/>
            </a:br>
            <a:r>
              <a:rPr lang="en-US" sz="1800" dirty="0" smtClean="0">
                <a:solidFill>
                  <a:srgbClr val="00B050"/>
                </a:solidFill>
              </a:rPr>
              <a:t/>
            </a:r>
            <a:br>
              <a:rPr lang="en-US" sz="1800" dirty="0" smtClean="0">
                <a:solidFill>
                  <a:srgbClr val="00B050"/>
                </a:solidFill>
              </a:rPr>
            </a:br>
            <a:r>
              <a:rPr lang="en-US" sz="1800" dirty="0" smtClean="0">
                <a:solidFill>
                  <a:srgbClr val="00B050"/>
                </a:solidFill>
              </a:rPr>
              <a:t>		                                </a:t>
            </a:r>
            <a:r>
              <a:rPr lang="en-US" sz="3100" b="1" dirty="0" smtClean="0">
                <a:solidFill>
                  <a:schemeClr val="tx2"/>
                </a:solidFill>
                <a:latin typeface="+mn-lt"/>
                <a:ea typeface="+mn-ea"/>
                <a:cs typeface="+mn-cs"/>
              </a:rPr>
              <a:t>Daphne Systems Private Limited</a:t>
            </a:r>
            <a:endParaRPr lang="en-US" sz="2200" b="1" dirty="0">
              <a:solidFill>
                <a:schemeClr val="tx2"/>
              </a:solidFill>
              <a:latin typeface="+mn-lt"/>
              <a:ea typeface="+mn-ea"/>
              <a:cs typeface="+mn-cs"/>
            </a:endParaRPr>
          </a:p>
        </p:txBody>
      </p:sp>
      <p:sp>
        <p:nvSpPr>
          <p:cNvPr id="3" name="Content Placeholder 2"/>
          <p:cNvSpPr>
            <a:spLocks noGrp="1"/>
          </p:cNvSpPr>
          <p:nvPr>
            <p:ph idx="1"/>
          </p:nvPr>
        </p:nvSpPr>
        <p:spPr>
          <a:xfrm>
            <a:off x="0" y="1447800"/>
            <a:ext cx="9144000" cy="4724400"/>
          </a:xfrm>
        </p:spPr>
        <p:txBody>
          <a:bodyPr>
            <a:normAutofit fontScale="47500" lnSpcReduction="20000"/>
          </a:bodyPr>
          <a:lstStyle/>
          <a:p>
            <a:endParaRPr lang="en-US" dirty="0" smtClean="0"/>
          </a:p>
          <a:p>
            <a:pPr marL="0" indent="0">
              <a:buNone/>
            </a:pPr>
            <a:endParaRPr lang="en-US" dirty="0" smtClean="0"/>
          </a:p>
          <a:p>
            <a:pPr>
              <a:buNone/>
            </a:pPr>
            <a:r>
              <a:rPr lang="en-US" sz="6400" b="1" dirty="0" smtClean="0">
                <a:solidFill>
                  <a:schemeClr val="accent3">
                    <a:lumMod val="50000"/>
                  </a:schemeClr>
                </a:solidFill>
              </a:rPr>
              <a:t>    </a:t>
            </a:r>
            <a:r>
              <a:rPr lang="en-US" sz="10100" b="1" u="sng" dirty="0" smtClean="0">
                <a:solidFill>
                  <a:schemeClr val="tx2"/>
                </a:solidFill>
              </a:rPr>
              <a:t>THANK YOU</a:t>
            </a:r>
            <a:endParaRPr lang="en-US" sz="6400" b="1" u="sng" dirty="0" smtClean="0">
              <a:solidFill>
                <a:schemeClr val="tx2"/>
              </a:solidFill>
            </a:endParaRPr>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lgn="r">
              <a:buNone/>
            </a:pPr>
            <a:endParaRPr lang="en-US" sz="2600" b="1" dirty="0" smtClean="0">
              <a:solidFill>
                <a:schemeClr val="accent3">
                  <a:lumMod val="50000"/>
                </a:schemeClr>
              </a:solidFill>
            </a:endParaRPr>
          </a:p>
          <a:p>
            <a:pPr marL="0" indent="0" algn="r">
              <a:buNone/>
            </a:pPr>
            <a:endParaRPr lang="en-US" sz="2600" b="1" dirty="0" smtClean="0">
              <a:solidFill>
                <a:schemeClr val="accent3">
                  <a:lumMod val="50000"/>
                </a:schemeClr>
              </a:solidFill>
            </a:endParaRPr>
          </a:p>
          <a:p>
            <a:pPr marL="0" indent="0" algn="r">
              <a:buNone/>
            </a:pPr>
            <a:endParaRPr lang="en-US" sz="2600" b="1" dirty="0" smtClean="0">
              <a:solidFill>
                <a:schemeClr val="accent3">
                  <a:lumMod val="50000"/>
                </a:schemeClr>
              </a:solidFill>
            </a:endParaRPr>
          </a:p>
          <a:p>
            <a:pPr marL="0" indent="0" algn="r">
              <a:buNone/>
            </a:pPr>
            <a:endParaRPr lang="en-US" sz="2600" b="1" dirty="0" smtClean="0">
              <a:solidFill>
                <a:schemeClr val="accent3">
                  <a:lumMod val="50000"/>
                </a:schemeClr>
              </a:solidFill>
            </a:endParaRPr>
          </a:p>
          <a:p>
            <a:pPr marL="0" indent="0" algn="r">
              <a:buNone/>
            </a:pPr>
            <a:endParaRPr lang="en-US" sz="3600" b="1" dirty="0" smtClean="0">
              <a:solidFill>
                <a:schemeClr val="accent3">
                  <a:lumMod val="50000"/>
                </a:schemeClr>
              </a:solidFill>
            </a:endParaRPr>
          </a:p>
          <a:p>
            <a:pPr marL="0" indent="0">
              <a:buNone/>
            </a:pPr>
            <a:r>
              <a:rPr lang="en-US" sz="4200" b="1" dirty="0" smtClean="0">
                <a:solidFill>
                  <a:schemeClr val="accent3">
                    <a:lumMod val="50000"/>
                  </a:schemeClr>
                </a:solidFill>
              </a:rPr>
              <a:t>                                                                     </a:t>
            </a:r>
            <a:br>
              <a:rPr lang="en-US" sz="4200" b="1" dirty="0" smtClean="0">
                <a:solidFill>
                  <a:schemeClr val="accent3">
                    <a:lumMod val="50000"/>
                  </a:schemeClr>
                </a:solidFill>
              </a:rPr>
            </a:br>
            <a:r>
              <a:rPr lang="en-US" sz="4200" b="1" dirty="0" smtClean="0">
                <a:solidFill>
                  <a:schemeClr val="accent3">
                    <a:lumMod val="50000"/>
                  </a:schemeClr>
                </a:solidFill>
              </a:rPr>
              <a:t>                                                                         </a:t>
            </a:r>
            <a:r>
              <a:rPr lang="en-US" sz="4200" b="1" dirty="0" smtClean="0">
                <a:solidFill>
                  <a:schemeClr val="tx2"/>
                </a:solidFill>
              </a:rPr>
              <a:t>Daphne Systems Private Limited</a:t>
            </a:r>
          </a:p>
          <a:p>
            <a:pPr marL="0" indent="0">
              <a:buNone/>
            </a:pPr>
            <a:r>
              <a:rPr lang="en-US" sz="3400" b="1" dirty="0" smtClean="0">
                <a:solidFill>
                  <a:schemeClr val="tx2"/>
                </a:solidFill>
              </a:rPr>
              <a:t>                                                                                           114, First Floor, Alaknanda Commercial Complex</a:t>
            </a:r>
          </a:p>
          <a:p>
            <a:pPr marL="0" indent="0">
              <a:buNone/>
            </a:pPr>
            <a:r>
              <a:rPr lang="en-US" sz="3400" b="1" dirty="0" smtClean="0">
                <a:solidFill>
                  <a:schemeClr val="tx2"/>
                </a:solidFill>
              </a:rPr>
              <a:t>                                                                                           LSC Plot No. 3  Vikas Kendra, E-Block Vikaspuri</a:t>
            </a:r>
          </a:p>
          <a:p>
            <a:pPr marL="0" indent="0">
              <a:buNone/>
            </a:pPr>
            <a:r>
              <a:rPr lang="en-US" sz="3400" b="1" dirty="0" smtClean="0">
                <a:solidFill>
                  <a:schemeClr val="tx2"/>
                </a:solidFill>
              </a:rPr>
              <a:t>                                                                                           Delhi – 110018, Mobile No.  91+ 9910315436</a:t>
            </a:r>
          </a:p>
          <a:p>
            <a:pPr marL="0" indent="0">
              <a:buNone/>
            </a:pPr>
            <a:r>
              <a:rPr lang="en-US" sz="3400" b="1" dirty="0" smtClean="0">
                <a:solidFill>
                  <a:schemeClr val="tx2"/>
                </a:solidFill>
              </a:rPr>
              <a:t>                                                                                           Tel: 011-43021682 Email: info@daphnesystems.com </a:t>
            </a:r>
          </a:p>
          <a:p>
            <a:pPr marL="0">
              <a:buNone/>
            </a:pPr>
            <a:endParaRPr lang="en-US" sz="3400" b="1" dirty="0">
              <a:solidFill>
                <a:schemeClr val="accent3">
                  <a:lumMod val="50000"/>
                </a:schemeClr>
              </a:solidFill>
            </a:endParaRPr>
          </a:p>
        </p:txBody>
      </p:sp>
      <p:grpSp>
        <p:nvGrpSpPr>
          <p:cNvPr id="13313" name="Group 1"/>
          <p:cNvGrpSpPr>
            <a:grpSpLocks/>
          </p:cNvGrpSpPr>
          <p:nvPr/>
        </p:nvGrpSpPr>
        <p:grpSpPr bwMode="auto">
          <a:xfrm>
            <a:off x="3810000" y="1295400"/>
            <a:ext cx="4841279" cy="3429000"/>
            <a:chOff x="1687" y="1585"/>
            <a:chExt cx="12564" cy="5822"/>
          </a:xfrm>
        </p:grpSpPr>
        <p:pic>
          <p:nvPicPr>
            <p:cNvPr id="13314" name="Picture 2"/>
            <p:cNvPicPr>
              <a:picLocks noChangeAspect="1" noChangeArrowheads="1"/>
            </p:cNvPicPr>
            <p:nvPr/>
          </p:nvPicPr>
          <p:blipFill>
            <a:blip r:embed="rId3" cstate="print"/>
            <a:srcRect/>
            <a:stretch>
              <a:fillRect/>
            </a:stretch>
          </p:blipFill>
          <p:spPr bwMode="auto">
            <a:xfrm>
              <a:off x="5923" y="1585"/>
              <a:ext cx="8208" cy="5822"/>
            </a:xfrm>
            <a:prstGeom prst="rect">
              <a:avLst/>
            </a:prstGeom>
            <a:noFill/>
          </p:spPr>
        </p:pic>
        <p:sp>
          <p:nvSpPr>
            <p:cNvPr id="13315" name="Freeform 3"/>
            <p:cNvSpPr>
              <a:spLocks/>
            </p:cNvSpPr>
            <p:nvPr/>
          </p:nvSpPr>
          <p:spPr bwMode="auto">
            <a:xfrm>
              <a:off x="1690" y="7407"/>
              <a:ext cx="12442" cy="0"/>
            </a:xfrm>
            <a:custGeom>
              <a:avLst/>
              <a:gdLst/>
              <a:ahLst/>
              <a:cxnLst>
                <a:cxn ang="0">
                  <a:pos x="0" y="0"/>
                </a:cxn>
                <a:cxn ang="0">
                  <a:pos x="12441" y="0"/>
                </a:cxn>
              </a:cxnLst>
              <a:rect l="0" t="0" r="r" b="b"/>
              <a:pathLst>
                <a:path w="12442">
                  <a:moveTo>
                    <a:pt x="0" y="0"/>
                  </a:moveTo>
                  <a:lnTo>
                    <a:pt x="12441" y="0"/>
                  </a:lnTo>
                </a:path>
              </a:pathLst>
            </a:custGeom>
            <a:noFill/>
            <a:ln w="3394">
              <a:solidFill>
                <a:srgbClr val="009898"/>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3316" name="Picture 4"/>
            <p:cNvPicPr>
              <a:picLocks noChangeAspect="1" noChangeArrowheads="1"/>
            </p:cNvPicPr>
            <p:nvPr/>
          </p:nvPicPr>
          <p:blipFill>
            <a:blip r:embed="rId3" cstate="print"/>
            <a:srcRect/>
            <a:stretch>
              <a:fillRect/>
            </a:stretch>
          </p:blipFill>
          <p:spPr bwMode="auto">
            <a:xfrm>
              <a:off x="1687" y="1585"/>
              <a:ext cx="12564" cy="5822"/>
            </a:xfrm>
            <a:prstGeom prst="rect">
              <a:avLst/>
            </a:prstGeom>
            <a:noFill/>
          </p:spPr>
        </p:pic>
        <p:sp>
          <p:nvSpPr>
            <p:cNvPr id="13317" name="Freeform 5"/>
            <p:cNvSpPr>
              <a:spLocks/>
            </p:cNvSpPr>
            <p:nvPr/>
          </p:nvSpPr>
          <p:spPr bwMode="auto">
            <a:xfrm>
              <a:off x="1690" y="7407"/>
              <a:ext cx="12442" cy="0"/>
            </a:xfrm>
            <a:custGeom>
              <a:avLst/>
              <a:gdLst/>
              <a:ahLst/>
              <a:cxnLst>
                <a:cxn ang="0">
                  <a:pos x="0" y="0"/>
                </a:cxn>
                <a:cxn ang="0">
                  <a:pos x="12441" y="0"/>
                </a:cxn>
              </a:cxnLst>
              <a:rect l="0" t="0" r="r" b="b"/>
              <a:pathLst>
                <a:path w="12442">
                  <a:moveTo>
                    <a:pt x="0" y="0"/>
                  </a:moveTo>
                  <a:lnTo>
                    <a:pt x="12441" y="0"/>
                  </a:lnTo>
                </a:path>
              </a:pathLst>
            </a:custGeom>
            <a:noFill/>
            <a:ln w="3394">
              <a:solidFill>
                <a:srgbClr val="009898"/>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 name="Picture 8"/>
          <p:cNvPicPr/>
          <p:nvPr/>
        </p:nvPicPr>
        <p:blipFill>
          <a:blip r:embed="rId4" cstate="print">
            <a:extLst/>
          </a:blip>
          <a:srcRect/>
          <a:stretch>
            <a:fillRect/>
          </a:stretch>
        </p:blipFill>
        <p:spPr bwMode="auto">
          <a:xfrm>
            <a:off x="0" y="6096000"/>
            <a:ext cx="9144000" cy="762000"/>
          </a:xfrm>
          <a:prstGeom prst="rect">
            <a:avLst/>
          </a:prstGeom>
          <a:noFill/>
        </p:spPr>
      </p:pic>
      <p:grpSp>
        <p:nvGrpSpPr>
          <p:cNvPr id="10" name="Group 14"/>
          <p:cNvGrpSpPr>
            <a:grpSpLocks/>
          </p:cNvGrpSpPr>
          <p:nvPr/>
        </p:nvGrpSpPr>
        <p:grpSpPr bwMode="auto">
          <a:xfrm>
            <a:off x="0" y="0"/>
            <a:ext cx="9153525" cy="301625"/>
            <a:chOff x="712" y="712"/>
            <a:chExt cx="14415" cy="476"/>
          </a:xfrm>
        </p:grpSpPr>
        <p:sp>
          <p:nvSpPr>
            <p:cNvPr id="11"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
          <p:cNvGrpSpPr>
            <a:grpSpLocks/>
          </p:cNvGrpSpPr>
          <p:nvPr/>
        </p:nvGrpSpPr>
        <p:grpSpPr bwMode="auto">
          <a:xfrm>
            <a:off x="609600" y="1219200"/>
            <a:ext cx="8077200" cy="76200"/>
            <a:chOff x="710" y="2630"/>
            <a:chExt cx="13871" cy="138"/>
          </a:xfrm>
        </p:grpSpPr>
        <p:sp>
          <p:nvSpPr>
            <p:cNvPr id="21"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cxnSp>
        <p:nvCxnSpPr>
          <p:cNvPr id="7" name="Straight Connector 6"/>
          <p:cNvCxnSpPr/>
          <p:nvPr/>
        </p:nvCxnSpPr>
        <p:spPr>
          <a:xfrm>
            <a:off x="0" y="4724400"/>
            <a:ext cx="9144000" cy="0"/>
          </a:xfrm>
          <a:prstGeom prst="line">
            <a:avLst/>
          </a:prstGeom>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b="1" i="1" dirty="0">
                <a:solidFill>
                  <a:schemeClr val="tx2"/>
                </a:solidFill>
              </a:rPr>
              <a:t>The Concern</a:t>
            </a:r>
          </a:p>
        </p:txBody>
      </p:sp>
      <p:sp>
        <p:nvSpPr>
          <p:cNvPr id="3" name="Content Placeholder 2"/>
          <p:cNvSpPr>
            <a:spLocks noGrp="1"/>
          </p:cNvSpPr>
          <p:nvPr>
            <p:ph idx="1"/>
          </p:nvPr>
        </p:nvSpPr>
        <p:spPr>
          <a:xfrm>
            <a:off x="457200" y="2514600"/>
            <a:ext cx="8229600" cy="3276599"/>
          </a:xfrm>
        </p:spPr>
        <p:txBody>
          <a:bodyPr>
            <a:normAutofit/>
          </a:bodyPr>
          <a:lstStyle/>
          <a:p>
            <a:pPr marL="0" indent="0" algn="ctr">
              <a:buNone/>
            </a:pPr>
            <a:r>
              <a:rPr lang="en-US" sz="3800" b="1" dirty="0" smtClean="0">
                <a:solidFill>
                  <a:srgbClr val="0070C0"/>
                </a:solidFill>
              </a:rPr>
              <a:t>A jewelry shop face a tremendous task of maintaining and accounting of thousands of jewelry item in a single store.</a:t>
            </a:r>
            <a:endParaRPr lang="en-US" sz="3800" b="1" dirty="0">
              <a:solidFill>
                <a:srgbClr val="0070C0"/>
              </a:solidFill>
            </a:endParaRPr>
          </a:p>
        </p:txBody>
      </p:sp>
      <p:pic>
        <p:nvPicPr>
          <p:cNvPr id="4" name="Picture 3"/>
          <p:cNvPicPr/>
          <p:nvPr/>
        </p:nvPicPr>
        <p:blipFill>
          <a:blip r:embed="rId3"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673" name="Group 1"/>
          <p:cNvGrpSpPr>
            <a:grpSpLocks/>
          </p:cNvGrpSpPr>
          <p:nvPr/>
        </p:nvGrpSpPr>
        <p:grpSpPr bwMode="auto">
          <a:xfrm>
            <a:off x="533400" y="1219200"/>
            <a:ext cx="8077200" cy="76200"/>
            <a:chOff x="710" y="2630"/>
            <a:chExt cx="13871" cy="138"/>
          </a:xfrm>
        </p:grpSpPr>
        <p:sp>
          <p:nvSpPr>
            <p:cNvPr id="28674"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675"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676"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i="1" dirty="0">
                <a:solidFill>
                  <a:schemeClr val="tx2"/>
                </a:solidFill>
              </a:rPr>
              <a:t>The </a:t>
            </a:r>
            <a:r>
              <a:rPr lang="en-US" b="1" i="1" dirty="0" smtClean="0">
                <a:solidFill>
                  <a:schemeClr val="tx2"/>
                </a:solidFill>
              </a:rPr>
              <a:t>Saviour</a:t>
            </a:r>
            <a:endParaRPr lang="en-US" b="1" i="1" dirty="0">
              <a:solidFill>
                <a:schemeClr val="tx2"/>
              </a:solidFill>
            </a:endParaRPr>
          </a:p>
        </p:txBody>
      </p:sp>
      <p:sp>
        <p:nvSpPr>
          <p:cNvPr id="4" name="Content Placeholder 3"/>
          <p:cNvSpPr>
            <a:spLocks noGrp="1"/>
          </p:cNvSpPr>
          <p:nvPr>
            <p:ph idx="1"/>
          </p:nvPr>
        </p:nvSpPr>
        <p:spPr>
          <a:xfrm>
            <a:off x="533400" y="1524000"/>
            <a:ext cx="8153400" cy="4267201"/>
          </a:xfrm>
        </p:spPr>
        <p:txBody>
          <a:bodyPr lIns="108000" tIns="72000" rIns="72000">
            <a:normAutofit fontScale="47500" lnSpcReduction="20000"/>
          </a:bodyPr>
          <a:lstStyle/>
          <a:p>
            <a:pPr>
              <a:buNone/>
            </a:pPr>
            <a:r>
              <a:rPr lang="en-US" sz="8000" b="1" dirty="0" smtClean="0"/>
              <a:t> </a:t>
            </a:r>
            <a:r>
              <a:rPr lang="en-US" sz="5100" b="1" u="sng" dirty="0" smtClean="0">
                <a:solidFill>
                  <a:schemeClr val="tx2"/>
                </a:solidFill>
              </a:rPr>
              <a:t>We need a technology </a:t>
            </a:r>
            <a:r>
              <a:rPr lang="en-US" sz="5100" b="1" u="sng" dirty="0" smtClean="0">
                <a:solidFill>
                  <a:schemeClr val="tx2"/>
                </a:solidFill>
              </a:rPr>
              <a:t>that:</a:t>
            </a:r>
            <a:r>
              <a:rPr lang="en-US" sz="8400" b="1" i="1" dirty="0" smtClean="0">
                <a:solidFill>
                  <a:schemeClr val="accent3">
                    <a:lumMod val="50000"/>
                  </a:schemeClr>
                </a:solidFill>
                <a:latin typeface="+mj-lt"/>
                <a:ea typeface="+mj-ea"/>
                <a:cs typeface="+mj-cs"/>
              </a:rPr>
              <a:t> </a:t>
            </a:r>
          </a:p>
          <a:p>
            <a:pPr>
              <a:buNone/>
            </a:pPr>
            <a:r>
              <a:rPr lang="en-US" dirty="0" smtClean="0"/>
              <a:t> </a:t>
            </a:r>
          </a:p>
          <a:p>
            <a:pPr lvl="0">
              <a:buNone/>
            </a:pPr>
            <a:r>
              <a:rPr lang="en-US" sz="2900" b="1" dirty="0" smtClean="0"/>
              <a:t>-  </a:t>
            </a:r>
            <a:r>
              <a:rPr lang="en-US" sz="3800" dirty="0" smtClean="0"/>
              <a:t>Jewelers always want their premises</a:t>
            </a:r>
          </a:p>
          <a:p>
            <a:pPr lvl="0">
              <a:buNone/>
            </a:pPr>
            <a:r>
              <a:rPr lang="en-US" sz="3800" dirty="0" smtClean="0"/>
              <a:t>   safe and secure from theft and unwanted practices</a:t>
            </a:r>
          </a:p>
          <a:p>
            <a:pPr>
              <a:buNone/>
            </a:pPr>
            <a:r>
              <a:rPr lang="en-US" sz="3800" dirty="0" smtClean="0"/>
              <a:t> </a:t>
            </a:r>
          </a:p>
          <a:p>
            <a:pPr lvl="0">
              <a:buNone/>
            </a:pPr>
            <a:r>
              <a:rPr lang="en-US" sz="3800" dirty="0" smtClean="0"/>
              <a:t>- Reduces manual handling time</a:t>
            </a:r>
          </a:p>
          <a:p>
            <a:pPr>
              <a:buNone/>
            </a:pPr>
            <a:r>
              <a:rPr lang="en-US" sz="3800" dirty="0" smtClean="0"/>
              <a:t> </a:t>
            </a:r>
          </a:p>
          <a:p>
            <a:pPr lvl="0">
              <a:buNone/>
            </a:pPr>
            <a:r>
              <a:rPr lang="en-US" sz="3800" dirty="0" smtClean="0"/>
              <a:t>- Improve inventory process</a:t>
            </a:r>
          </a:p>
          <a:p>
            <a:pPr>
              <a:buNone/>
            </a:pPr>
            <a:r>
              <a:rPr lang="en-US" sz="3800" dirty="0" smtClean="0"/>
              <a:t> </a:t>
            </a:r>
          </a:p>
          <a:p>
            <a:pPr lvl="0">
              <a:buNone/>
            </a:pPr>
            <a:r>
              <a:rPr lang="en-US" sz="3800" dirty="0" smtClean="0"/>
              <a:t>- Provide security to the jewelry</a:t>
            </a:r>
            <a:endParaRPr lang="en-US" sz="2900" dirty="0" smtClean="0"/>
          </a:p>
          <a:p>
            <a:pPr algn="ctr">
              <a:buNone/>
            </a:pPr>
            <a:r>
              <a:rPr lang="en-US" sz="7600" dirty="0" smtClean="0"/>
              <a:t>We need</a:t>
            </a:r>
          </a:p>
          <a:p>
            <a:pPr algn="ctr">
              <a:buNone/>
            </a:pPr>
            <a:r>
              <a:rPr lang="en-US" sz="5100" b="1" dirty="0" smtClean="0">
                <a:solidFill>
                  <a:srgbClr val="0070C0"/>
                </a:solidFill>
              </a:rPr>
              <a:t>RFID (Radio Frequency Identification)</a:t>
            </a:r>
            <a:endParaRPr lang="en-US" sz="5100" b="1" dirty="0">
              <a:solidFill>
                <a:srgbClr val="0070C0"/>
              </a:solidFill>
            </a:endParaRPr>
          </a:p>
        </p:txBody>
      </p:sp>
      <p:pic>
        <p:nvPicPr>
          <p:cNvPr id="5" name="Picture 4"/>
          <p:cNvPicPr/>
          <p:nvPr/>
        </p:nvPicPr>
        <p:blipFill>
          <a:blip r:embed="rId3" cstate="print">
            <a:extLst/>
          </a:blip>
          <a:srcRect/>
          <a:stretch>
            <a:fillRect/>
          </a:stretch>
        </p:blipFill>
        <p:spPr bwMode="auto">
          <a:xfrm>
            <a:off x="0" y="5889009"/>
            <a:ext cx="9144000" cy="968991"/>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6477000" y="2286000"/>
            <a:ext cx="2209800" cy="2362200"/>
          </a:xfrm>
          <a:prstGeom prst="rect">
            <a:avLst/>
          </a:prstGeom>
          <a:noFill/>
        </p:spPr>
      </p:pic>
      <p:grpSp>
        <p:nvGrpSpPr>
          <p:cNvPr id="6" name="Group 14"/>
          <p:cNvGrpSpPr>
            <a:grpSpLocks/>
          </p:cNvGrpSpPr>
          <p:nvPr/>
        </p:nvGrpSpPr>
        <p:grpSpPr bwMode="auto">
          <a:xfrm>
            <a:off x="0" y="0"/>
            <a:ext cx="9153525" cy="301625"/>
            <a:chOff x="712" y="712"/>
            <a:chExt cx="14415" cy="476"/>
          </a:xfrm>
        </p:grpSpPr>
        <p:sp>
          <p:nvSpPr>
            <p:cNvPr id="7"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
          <p:cNvGrpSpPr>
            <a:grpSpLocks/>
          </p:cNvGrpSpPr>
          <p:nvPr/>
        </p:nvGrpSpPr>
        <p:grpSpPr bwMode="auto">
          <a:xfrm>
            <a:off x="533400" y="1219200"/>
            <a:ext cx="8077200" cy="76200"/>
            <a:chOff x="710" y="2630"/>
            <a:chExt cx="13871" cy="138"/>
          </a:xfrm>
        </p:grpSpPr>
        <p:sp>
          <p:nvSpPr>
            <p:cNvPr id="17"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xmlns="" val="123097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i="1" dirty="0" smtClean="0">
                <a:solidFill>
                  <a:schemeClr val="tx2"/>
                </a:solidFill>
              </a:rPr>
              <a:t>How RFID Works?</a:t>
            </a:r>
          </a:p>
        </p:txBody>
      </p:sp>
      <p:pic>
        <p:nvPicPr>
          <p:cNvPr id="4" name="Picture 3"/>
          <p:cNvPicPr/>
          <p:nvPr/>
        </p:nvPicPr>
        <p:blipFill>
          <a:blip r:embed="rId3" cstate="print">
            <a:extLst/>
          </a:blip>
          <a:srcRect/>
          <a:stretch>
            <a:fillRect/>
          </a:stretch>
        </p:blipFill>
        <p:spPr bwMode="auto">
          <a:xfrm>
            <a:off x="0" y="5889009"/>
            <a:ext cx="9144000" cy="968991"/>
          </a:xfrm>
          <a:prstGeom prst="rect">
            <a:avLst/>
          </a:prstGeom>
          <a:noFill/>
        </p:spPr>
      </p:pic>
      <p:grpSp>
        <p:nvGrpSpPr>
          <p:cNvPr id="3" name="Group 14"/>
          <p:cNvGrpSpPr>
            <a:grpSpLocks/>
          </p:cNvGrpSpPr>
          <p:nvPr/>
        </p:nvGrpSpPr>
        <p:grpSpPr bwMode="auto">
          <a:xfrm>
            <a:off x="0" y="0"/>
            <a:ext cx="9153525" cy="301625"/>
            <a:chOff x="712" y="712"/>
            <a:chExt cx="14415" cy="476"/>
          </a:xfrm>
        </p:grpSpPr>
        <p:sp>
          <p:nvSpPr>
            <p:cNvPr id="115"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1"/>
          <p:cNvGrpSpPr>
            <a:grpSpLocks/>
          </p:cNvGrpSpPr>
          <p:nvPr/>
        </p:nvGrpSpPr>
        <p:grpSpPr bwMode="auto">
          <a:xfrm>
            <a:off x="457200" y="1066800"/>
            <a:ext cx="8077200" cy="76200"/>
            <a:chOff x="710" y="2630"/>
            <a:chExt cx="13871" cy="138"/>
          </a:xfrm>
        </p:grpSpPr>
        <p:sp>
          <p:nvSpPr>
            <p:cNvPr id="125"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126"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127"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pic>
        <p:nvPicPr>
          <p:cNvPr id="1027" name="Picture 3"/>
          <p:cNvPicPr>
            <a:picLocks noChangeAspect="1" noChangeArrowheads="1"/>
          </p:cNvPicPr>
          <p:nvPr/>
        </p:nvPicPr>
        <p:blipFill>
          <a:blip r:embed="rId4" cstate="print"/>
          <a:srcRect/>
          <a:stretch>
            <a:fillRect/>
          </a:stretch>
        </p:blipFill>
        <p:spPr bwMode="auto">
          <a:xfrm>
            <a:off x="990600" y="1905000"/>
            <a:ext cx="7831751" cy="4038600"/>
          </a:xfrm>
          <a:prstGeom prst="rect">
            <a:avLst/>
          </a:prstGeom>
          <a:noFill/>
        </p:spPr>
      </p:pic>
      <p:sp>
        <p:nvSpPr>
          <p:cNvPr id="1028" name="Rectangle 4"/>
          <p:cNvSpPr>
            <a:spLocks noChangeArrowheads="1"/>
          </p:cNvSpPr>
          <p:nvPr/>
        </p:nvSpPr>
        <p:spPr bwMode="auto">
          <a:xfrm>
            <a:off x="304800" y="1219200"/>
            <a:ext cx="2819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23299"/>
                </a:solidFill>
                <a:effectLst/>
                <a:latin typeface="Arial" pitchFamily="34" charset="0"/>
                <a:ea typeface="Arial" pitchFamily="34" charset="0"/>
                <a:cs typeface="Arial" pitchFamily="34" charset="0"/>
              </a:rPr>
              <a:t>Reader broadcasts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23299"/>
                </a:solidFill>
                <a:effectLst/>
                <a:latin typeface="Arial" pitchFamily="34" charset="0"/>
                <a:ea typeface="Arial" pitchFamily="34" charset="0"/>
                <a:cs typeface="Arial" pitchFamily="34" charset="0"/>
              </a:rPr>
              <a:t>signal through antenna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286000" y="1447800"/>
          <a:ext cx="3657600" cy="1094935"/>
        </p:xfrm>
        <a:graphic>
          <a:graphicData uri="http://schemas.openxmlformats.org/drawingml/2006/table">
            <a:tbl>
              <a:tblPr/>
              <a:tblGrid>
                <a:gridCol w="3657600"/>
              </a:tblGrid>
              <a:tr h="581465">
                <a:tc>
                  <a:txBody>
                    <a:bodyPr/>
                    <a:lstStyle/>
                    <a:p>
                      <a:pPr marL="76200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23299"/>
                          </a:solidFill>
                          <a:latin typeface="Arial"/>
                          <a:ea typeface="Arial"/>
                          <a:cs typeface="Arial"/>
                        </a:rPr>
                        <a:t>Antenna reads the data and sends to reader</a:t>
                      </a:r>
                      <a:endParaRPr lang="en-US" sz="1050" dirty="0" smtClean="0">
                        <a:latin typeface="+mn-lt"/>
                        <a:ea typeface="Calibri"/>
                        <a:cs typeface="Arial"/>
                      </a:endParaRPr>
                    </a:p>
                    <a:p>
                      <a:pPr marL="762000" marR="0" algn="l">
                        <a:spcBef>
                          <a:spcPts val="0"/>
                        </a:spcBef>
                        <a:spcAft>
                          <a:spcPts val="0"/>
                        </a:spcAft>
                      </a:pPr>
                      <a:r>
                        <a:rPr lang="en-US" sz="1600" dirty="0" smtClean="0">
                          <a:solidFill>
                            <a:srgbClr val="323299"/>
                          </a:solidFill>
                          <a:latin typeface="Arial"/>
                          <a:ea typeface="Arial"/>
                          <a:cs typeface="Arial"/>
                        </a:rPr>
                        <a:t> </a:t>
                      </a:r>
                      <a:endParaRPr lang="en-US" sz="1050" dirty="0">
                        <a:latin typeface="Calibri"/>
                        <a:ea typeface="Calibri"/>
                        <a:cs typeface="Arial"/>
                      </a:endParaRPr>
                    </a:p>
                  </a:txBody>
                  <a:tcPr marL="0" marR="0" marT="0" marB="0" anchor="b">
                    <a:lnL>
                      <a:noFill/>
                    </a:lnL>
                    <a:lnR>
                      <a:noFill/>
                    </a:lnR>
                    <a:lnT>
                      <a:noFill/>
                    </a:lnT>
                    <a:lnB>
                      <a:noFill/>
                    </a:lnB>
                  </a:tcPr>
                </a:tc>
              </a:tr>
              <a:tr h="363415">
                <a:tc>
                  <a:txBody>
                    <a:bodyPr/>
                    <a:lstStyle/>
                    <a:p>
                      <a:pPr marL="762000" marR="0">
                        <a:spcBef>
                          <a:spcPts val="0"/>
                        </a:spcBef>
                        <a:spcAft>
                          <a:spcPts val="0"/>
                        </a:spcAft>
                      </a:pPr>
                      <a:endParaRPr lang="en-US" sz="1050" dirty="0">
                        <a:latin typeface="Calibri"/>
                        <a:ea typeface="Calibri"/>
                        <a:cs typeface="Arial"/>
                      </a:endParaRPr>
                    </a:p>
                  </a:txBody>
                  <a:tcPr marL="0" marR="0" marT="0" marB="0" anchor="b">
                    <a:lnL>
                      <a:noFill/>
                    </a:lnL>
                    <a:lnR>
                      <a:noFill/>
                    </a:lnR>
                    <a:lnT>
                      <a:noFill/>
                    </a:lnT>
                    <a:lnB>
                      <a:noFill/>
                    </a:lnB>
                  </a:tcPr>
                </a:tc>
              </a:tr>
            </a:tbl>
          </a:graphicData>
        </a:graphic>
      </p:graphicFrame>
      <p:graphicFrame>
        <p:nvGraphicFramePr>
          <p:cNvPr id="26" name="Table 25"/>
          <p:cNvGraphicFramePr>
            <a:graphicFrameLocks noGrp="1"/>
          </p:cNvGraphicFramePr>
          <p:nvPr/>
        </p:nvGraphicFramePr>
        <p:xfrm>
          <a:off x="5486400" y="1143000"/>
          <a:ext cx="2971800" cy="883920"/>
        </p:xfrm>
        <a:graphic>
          <a:graphicData uri="http://schemas.openxmlformats.org/drawingml/2006/table">
            <a:tbl>
              <a:tblPr/>
              <a:tblGrid>
                <a:gridCol w="2971800"/>
              </a:tblGrid>
              <a:tr h="518160">
                <a:tc>
                  <a:txBody>
                    <a:bodyPr/>
                    <a:lstStyle/>
                    <a:p>
                      <a:pPr marL="355600" marR="0">
                        <a:spcBef>
                          <a:spcPts val="0"/>
                        </a:spcBef>
                        <a:spcAft>
                          <a:spcPts val="0"/>
                        </a:spcAft>
                      </a:pPr>
                      <a:r>
                        <a:rPr lang="en-US" sz="1400" dirty="0">
                          <a:solidFill>
                            <a:srgbClr val="323299"/>
                          </a:solidFill>
                          <a:latin typeface="Arial"/>
                          <a:ea typeface="Arial"/>
                          <a:cs typeface="Arial"/>
                        </a:rPr>
                        <a:t>Reader sends data/info to</a:t>
                      </a:r>
                      <a:endParaRPr lang="en-US" sz="1000" dirty="0">
                        <a:latin typeface="Calibri"/>
                        <a:ea typeface="Calibri"/>
                        <a:cs typeface="Arial"/>
                      </a:endParaRPr>
                    </a:p>
                  </a:txBody>
                  <a:tcPr marL="0" marR="0" marT="0" marB="0" anchor="b">
                    <a:lnL>
                      <a:noFill/>
                    </a:lnL>
                    <a:lnR>
                      <a:noFill/>
                    </a:lnR>
                    <a:lnT>
                      <a:noFill/>
                    </a:lnT>
                    <a:lnB>
                      <a:noFill/>
                    </a:lnB>
                  </a:tcPr>
                </a:tc>
              </a:tr>
              <a:tr h="365760">
                <a:tc>
                  <a:txBody>
                    <a:bodyPr/>
                    <a:lstStyle/>
                    <a:p>
                      <a:pPr marL="355600" marR="0">
                        <a:spcBef>
                          <a:spcPts val="0"/>
                        </a:spcBef>
                        <a:spcAft>
                          <a:spcPts val="0"/>
                        </a:spcAft>
                      </a:pPr>
                      <a:r>
                        <a:rPr lang="en-US" sz="1400" dirty="0">
                          <a:solidFill>
                            <a:srgbClr val="323299"/>
                          </a:solidFill>
                          <a:latin typeface="Arial"/>
                          <a:ea typeface="Arial"/>
                          <a:cs typeface="Arial"/>
                        </a:rPr>
                        <a:t>computer for processing</a:t>
                      </a:r>
                      <a:endParaRPr lang="en-US" sz="1000" dirty="0">
                        <a:latin typeface="Calibri"/>
                        <a:ea typeface="Calibri"/>
                        <a:cs typeface="Arial"/>
                      </a:endParaRPr>
                    </a:p>
                  </a:txBody>
                  <a:tcPr marL="0" marR="0" marT="0" marB="0" anchor="b">
                    <a:lnL>
                      <a:noFill/>
                    </a:lnL>
                    <a:lnR>
                      <a:noFill/>
                    </a:lnR>
                    <a:lnT>
                      <a:noFill/>
                    </a:lnT>
                    <a:lnB>
                      <a:noFill/>
                    </a:lnB>
                  </a:tcPr>
                </a:tc>
              </a:tr>
            </a:tbl>
          </a:graphicData>
        </a:graphic>
      </p:graphicFrame>
      <p:sp>
        <p:nvSpPr>
          <p:cNvPr id="27" name="Rectangle 26"/>
          <p:cNvSpPr/>
          <p:nvPr/>
        </p:nvSpPr>
        <p:spPr>
          <a:xfrm>
            <a:off x="228600" y="2057400"/>
            <a:ext cx="998863" cy="369332"/>
          </a:xfrm>
          <a:prstGeom prst="rect">
            <a:avLst/>
          </a:prstGeom>
        </p:spPr>
        <p:txBody>
          <a:bodyPr wrap="square">
            <a:spAutoFit/>
          </a:bodyPr>
          <a:lstStyle/>
          <a:p>
            <a:r>
              <a:rPr lang="en-US" b="1" dirty="0" smtClean="0"/>
              <a:t>Antenna</a:t>
            </a:r>
            <a:endParaRPr lang="en-US" dirty="0"/>
          </a:p>
        </p:txBody>
      </p:sp>
      <p:sp>
        <p:nvSpPr>
          <p:cNvPr id="28" name="Rectangle 27"/>
          <p:cNvSpPr/>
          <p:nvPr/>
        </p:nvSpPr>
        <p:spPr>
          <a:xfrm>
            <a:off x="5029200" y="4114800"/>
            <a:ext cx="809110" cy="523220"/>
          </a:xfrm>
          <a:prstGeom prst="rect">
            <a:avLst/>
          </a:prstGeom>
        </p:spPr>
        <p:txBody>
          <a:bodyPr wrap="square">
            <a:spAutoFit/>
          </a:bodyPr>
          <a:lstStyle/>
          <a:p>
            <a:r>
              <a:rPr lang="en-US" sz="2800" b="1" baseline="-25000" dirty="0" smtClean="0"/>
              <a:t>Tag</a:t>
            </a:r>
            <a:endParaRPr lang="en-US" sz="2800" dirty="0"/>
          </a:p>
        </p:txBody>
      </p:sp>
      <p:sp>
        <p:nvSpPr>
          <p:cNvPr id="1029" name="Rectangle 5"/>
          <p:cNvSpPr>
            <a:spLocks noChangeArrowheads="1"/>
          </p:cNvSpPr>
          <p:nvPr/>
        </p:nvSpPr>
        <p:spPr bwMode="auto">
          <a:xfrm>
            <a:off x="3124200" y="3200400"/>
            <a:ext cx="327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23299"/>
                </a:solidFill>
                <a:effectLst/>
                <a:latin typeface="Arial" pitchFamily="34" charset="0"/>
                <a:ea typeface="Arial" pitchFamily="34" charset="0"/>
                <a:cs typeface="Arial" pitchFamily="34" charset="0"/>
              </a:rPr>
              <a:t>The Charged tag sends identifying</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23299"/>
                </a:solidFill>
                <a:effectLst/>
                <a:latin typeface="Arial" pitchFamily="34" charset="0"/>
                <a:ea typeface="Arial" pitchFamily="34" charset="0"/>
                <a:cs typeface="Arial" pitchFamily="34" charset="0"/>
              </a:rPr>
              <a:t>response back to the reader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228600" y="4419600"/>
            <a:ext cx="1828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23299"/>
                </a:solidFill>
                <a:effectLst/>
                <a:latin typeface="Arial" pitchFamily="34" charset="0"/>
                <a:ea typeface="Arial" pitchFamily="34" charset="0"/>
                <a:cs typeface="Arial" pitchFamily="34" charset="0"/>
              </a:rPr>
              <a:t>Tag receives signal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23299"/>
                </a:solidFill>
                <a:effectLst/>
                <a:latin typeface="Arial" pitchFamily="34" charset="0"/>
                <a:ea typeface="Arial" pitchFamily="34" charset="0"/>
                <a:cs typeface="Arial" pitchFamily="34" charset="0"/>
              </a:rPr>
              <a:t>and gets charged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4" name="Picture 10"/>
          <p:cNvPicPr>
            <a:picLocks noChangeAspect="1" noChangeArrowheads="1"/>
          </p:cNvPicPr>
          <p:nvPr/>
        </p:nvPicPr>
        <p:blipFill>
          <a:blip r:embed="rId5" cstate="print"/>
          <a:srcRect/>
          <a:stretch>
            <a:fillRect/>
          </a:stretch>
        </p:blipFill>
        <p:spPr bwMode="auto">
          <a:xfrm>
            <a:off x="7419975" y="4800600"/>
            <a:ext cx="1724025" cy="152400"/>
          </a:xfrm>
          <a:prstGeom prst="rect">
            <a:avLst/>
          </a:prstGeom>
          <a:noFill/>
        </p:spPr>
      </p:pic>
      <p:sp>
        <p:nvSpPr>
          <p:cNvPr id="1035" name="Rectangle 11"/>
          <p:cNvSpPr>
            <a:spLocks noChangeArrowheads="1"/>
          </p:cNvSpPr>
          <p:nvPr/>
        </p:nvSpPr>
        <p:spPr bwMode="auto">
          <a:xfrm>
            <a:off x="7467600" y="4242481"/>
            <a:ext cx="3429000" cy="1999966"/>
          </a:xfrm>
          <a:prstGeom prst="rect">
            <a:avLst/>
          </a:prstGeom>
          <a:noFill/>
          <a:ln w="9525">
            <a:noFill/>
            <a:miter lim="800000"/>
            <a:headEnd/>
            <a:tailEnd/>
          </a:ln>
          <a:effectLst/>
        </p:spPr>
        <p:txBody>
          <a:bodyPr vert="horz" wrap="square" lIns="736368" tIns="914112" rIns="78715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7696200" y="5257800"/>
            <a:ext cx="14478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517650" algn="l"/>
              </a:tabLst>
            </a:pPr>
            <a:r>
              <a:rPr kumimoji="0" lang="en-US" sz="1400" b="1" i="0" u="none" strike="noStrike" cap="none" normalizeH="0" baseline="0" dirty="0" smtClean="0">
                <a:ln>
                  <a:noFill/>
                </a:ln>
                <a:solidFill>
                  <a:schemeClr val="tx1"/>
                </a:solidFill>
                <a:effectLst/>
                <a:latin typeface="Arial" pitchFamily="34" charset="0"/>
                <a:ea typeface="Arial" pitchFamily="34" charset="0"/>
                <a:cs typeface="Arial" pitchFamily="34" charset="0"/>
              </a:rPr>
              <a:t>Copper coil antenna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176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7"/>
          <p:cNvSpPr/>
          <p:nvPr/>
        </p:nvSpPr>
        <p:spPr>
          <a:xfrm>
            <a:off x="2819400" y="2209800"/>
            <a:ext cx="914401" cy="369332"/>
          </a:xfrm>
          <a:prstGeom prst="rect">
            <a:avLst/>
          </a:prstGeom>
        </p:spPr>
        <p:txBody>
          <a:bodyPr wrap="square">
            <a:spAutoFit/>
          </a:bodyPr>
          <a:lstStyle/>
          <a:p>
            <a:r>
              <a:rPr lang="en-US" b="1" dirty="0" smtClean="0"/>
              <a:t>Reader</a:t>
            </a:r>
            <a:endParaRPr lang="en-US" dirty="0"/>
          </a:p>
        </p:txBody>
      </p:sp>
      <p:graphicFrame>
        <p:nvGraphicFramePr>
          <p:cNvPr id="39" name="Table 38"/>
          <p:cNvGraphicFramePr>
            <a:graphicFrameLocks noGrp="1"/>
          </p:cNvGraphicFramePr>
          <p:nvPr/>
        </p:nvGraphicFramePr>
        <p:xfrm>
          <a:off x="7620000" y="1219200"/>
          <a:ext cx="1295401" cy="624840"/>
        </p:xfrm>
        <a:graphic>
          <a:graphicData uri="http://schemas.openxmlformats.org/drawingml/2006/table">
            <a:tbl>
              <a:tblPr/>
              <a:tblGrid>
                <a:gridCol w="1295401"/>
              </a:tblGrid>
              <a:tr h="456565">
                <a:tc>
                  <a:txBody>
                    <a:bodyPr/>
                    <a:lstStyle/>
                    <a:p>
                      <a:pPr marL="495300" marR="0">
                        <a:spcBef>
                          <a:spcPts val="0"/>
                        </a:spcBef>
                        <a:spcAft>
                          <a:spcPts val="0"/>
                        </a:spcAft>
                      </a:pPr>
                      <a:r>
                        <a:rPr lang="en-US" sz="1200" b="1" dirty="0">
                          <a:latin typeface="Arial"/>
                          <a:ea typeface="Arial"/>
                          <a:cs typeface="Arial"/>
                        </a:rPr>
                        <a:t>Host</a:t>
                      </a:r>
                      <a:endParaRPr lang="en-US" sz="1000" dirty="0">
                        <a:latin typeface="Calibri"/>
                        <a:ea typeface="Calibri"/>
                        <a:cs typeface="Arial"/>
                      </a:endParaRPr>
                    </a:p>
                  </a:txBody>
                  <a:tcPr marL="0" marR="0" marT="0" marB="0" anchor="b">
                    <a:lnL>
                      <a:noFill/>
                    </a:lnL>
                    <a:lnR>
                      <a:noFill/>
                    </a:lnR>
                    <a:lnT>
                      <a:noFill/>
                    </a:lnT>
                    <a:lnB>
                      <a:noFill/>
                    </a:lnB>
                  </a:tcPr>
                </a:tc>
              </a:tr>
              <a:tr h="168275">
                <a:tc>
                  <a:txBody>
                    <a:bodyPr/>
                    <a:lstStyle/>
                    <a:p>
                      <a:pPr marL="495300" marR="0">
                        <a:lnSpc>
                          <a:spcPts val="1325"/>
                        </a:lnSpc>
                        <a:spcBef>
                          <a:spcPts val="0"/>
                        </a:spcBef>
                        <a:spcAft>
                          <a:spcPts val="0"/>
                        </a:spcAft>
                      </a:pPr>
                      <a:r>
                        <a:rPr lang="en-US" sz="1200" b="1" dirty="0">
                          <a:latin typeface="Arial"/>
                          <a:ea typeface="Arial"/>
                          <a:cs typeface="Arial"/>
                        </a:rPr>
                        <a:t>Computer</a:t>
                      </a:r>
                      <a:endParaRPr lang="en-US" sz="1000" dirty="0">
                        <a:latin typeface="Calibri"/>
                        <a:ea typeface="Calibri"/>
                        <a:cs typeface="Arial"/>
                      </a:endParaRPr>
                    </a:p>
                  </a:txBody>
                  <a:tcPr marL="0" marR="0" marT="0" marB="0" anchor="b">
                    <a:lnL>
                      <a:noFill/>
                    </a:lnL>
                    <a:lnR>
                      <a:noFill/>
                    </a:lnR>
                    <a:lnT>
                      <a:noFill/>
                    </a:lnT>
                    <a:lnB>
                      <a:noFill/>
                    </a:lnB>
                  </a:tcPr>
                </a:tc>
              </a:tr>
            </a:tbl>
          </a:graphicData>
        </a:graphic>
      </p:graphicFrame>
      <p:sp>
        <p:nvSpPr>
          <p:cNvPr id="40" name="Rectangle 39"/>
          <p:cNvSpPr/>
          <p:nvPr/>
        </p:nvSpPr>
        <p:spPr>
          <a:xfrm>
            <a:off x="8229600" y="4572000"/>
            <a:ext cx="582211" cy="307777"/>
          </a:xfrm>
          <a:prstGeom prst="rect">
            <a:avLst/>
          </a:prstGeom>
        </p:spPr>
        <p:txBody>
          <a:bodyPr wrap="none">
            <a:spAutoFit/>
          </a:bodyPr>
          <a:lstStyle/>
          <a:p>
            <a:pPr lvl="0" fontAlgn="base">
              <a:spcBef>
                <a:spcPct val="0"/>
              </a:spcBef>
              <a:spcAft>
                <a:spcPct val="0"/>
              </a:spcAft>
              <a:tabLst>
                <a:tab pos="1517650" algn="l"/>
              </a:tabLst>
            </a:pPr>
            <a:r>
              <a:rPr lang="en-US" sz="1400" b="1" dirty="0" smtClean="0">
                <a:latin typeface="Arial" pitchFamily="34" charset="0"/>
                <a:ea typeface="Arial" pitchFamily="34" charset="0"/>
                <a:cs typeface="Arial" pitchFamily="34" charset="0"/>
              </a:rPr>
              <a:t>Chip</a:t>
            </a:r>
          </a:p>
        </p:txBody>
      </p:sp>
      <p:sp>
        <p:nvSpPr>
          <p:cNvPr id="41" name="Rectangle 40"/>
          <p:cNvSpPr/>
          <p:nvPr/>
        </p:nvSpPr>
        <p:spPr>
          <a:xfrm>
            <a:off x="6817722" y="3581400"/>
            <a:ext cx="1843774" cy="307777"/>
          </a:xfrm>
          <a:prstGeom prst="rect">
            <a:avLst/>
          </a:prstGeom>
        </p:spPr>
        <p:txBody>
          <a:bodyPr wrap="none">
            <a:spAutoFit/>
          </a:bodyPr>
          <a:lstStyle/>
          <a:p>
            <a:pPr lvl="0" fontAlgn="base">
              <a:spcBef>
                <a:spcPct val="0"/>
              </a:spcBef>
              <a:spcAft>
                <a:spcPct val="0"/>
              </a:spcAft>
            </a:pPr>
            <a:r>
              <a:rPr lang="en-US" sz="1400" b="1" dirty="0" smtClean="0">
                <a:latin typeface="Arial" pitchFamily="34" charset="0"/>
                <a:ea typeface="Arial" pitchFamily="34" charset="0"/>
                <a:cs typeface="Arial" pitchFamily="34" charset="0"/>
              </a:rPr>
              <a:t>Polyethylene Media</a:t>
            </a:r>
            <a:endParaRPr lang="en-US" sz="1400"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b="1" i="1" dirty="0" smtClean="0">
                <a:solidFill>
                  <a:schemeClr val="tx2"/>
                </a:solidFill>
              </a:rPr>
              <a:t>Our Solution</a:t>
            </a:r>
            <a:endParaRPr lang="en-US" b="1" i="1" dirty="0">
              <a:solidFill>
                <a:schemeClr val="tx2"/>
              </a:solidFill>
            </a:endParaRPr>
          </a:p>
        </p:txBody>
      </p:sp>
      <p:sp>
        <p:nvSpPr>
          <p:cNvPr id="3" name="Content Placeholder 2"/>
          <p:cNvSpPr>
            <a:spLocks noGrp="1"/>
          </p:cNvSpPr>
          <p:nvPr>
            <p:ph idx="1"/>
          </p:nvPr>
        </p:nvSpPr>
        <p:spPr>
          <a:xfrm>
            <a:off x="228600" y="1447800"/>
            <a:ext cx="4953000" cy="4495800"/>
          </a:xfrm>
        </p:spPr>
        <p:txBody>
          <a:bodyPr>
            <a:noAutofit/>
          </a:bodyPr>
          <a:lstStyle/>
          <a:p>
            <a:r>
              <a:rPr lang="en-US" sz="2400" dirty="0" smtClean="0"/>
              <a:t>Considering all the pain areas of the jewelry industry, Daphne Systems offer the below solution to increase the productivity</a:t>
            </a:r>
            <a:r>
              <a:rPr lang="en-US" sz="2000" b="1" dirty="0" smtClean="0"/>
              <a:t>.</a:t>
            </a:r>
          </a:p>
          <a:p>
            <a:endParaRPr lang="en-US" sz="2800" b="1" dirty="0" smtClean="0"/>
          </a:p>
          <a:p>
            <a:pPr marL="457200" indent="-457200">
              <a:buFont typeface="+mj-lt"/>
              <a:buAutoNum type="arabicPeriod"/>
            </a:pPr>
            <a:r>
              <a:rPr lang="en-US" sz="2400" dirty="0" smtClean="0"/>
              <a:t>Jewelry Tracking System</a:t>
            </a:r>
          </a:p>
          <a:p>
            <a:pPr marL="457200" indent="-457200">
              <a:buFont typeface="+mj-lt"/>
              <a:buAutoNum type="arabicPeriod"/>
            </a:pPr>
            <a:r>
              <a:rPr lang="en-US" sz="2400" dirty="0" smtClean="0"/>
              <a:t>Inventory Management System</a:t>
            </a:r>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
          <p:cNvGrpSpPr>
            <a:grpSpLocks/>
          </p:cNvGrpSpPr>
          <p:nvPr/>
        </p:nvGrpSpPr>
        <p:grpSpPr bwMode="auto">
          <a:xfrm>
            <a:off x="533400" y="1219200"/>
            <a:ext cx="8077200" cy="76200"/>
            <a:chOff x="710" y="2630"/>
            <a:chExt cx="13871" cy="138"/>
          </a:xfrm>
        </p:grpSpPr>
        <p:sp>
          <p:nvSpPr>
            <p:cNvPr id="16"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4098" name="Picture 2" descr="C:\Users\Glozon_3\Desktop\JTS\Gold-store.gif"/>
          <p:cNvPicPr>
            <a:picLocks noChangeAspect="1" noChangeArrowheads="1"/>
          </p:cNvPicPr>
          <p:nvPr/>
        </p:nvPicPr>
        <p:blipFill>
          <a:blip r:embed="rId3"/>
          <a:srcRect/>
          <a:stretch>
            <a:fillRect/>
          </a:stretch>
        </p:blipFill>
        <p:spPr bwMode="auto">
          <a:xfrm>
            <a:off x="5181600" y="1447800"/>
            <a:ext cx="3657600" cy="3962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pPr algn="r"/>
            <a:r>
              <a:rPr lang="en-US" dirty="0" smtClean="0"/>
              <a:t>			  </a:t>
            </a:r>
            <a:r>
              <a:rPr lang="en-US" b="1" i="1" dirty="0" smtClean="0">
                <a:solidFill>
                  <a:schemeClr val="tx2"/>
                </a:solidFill>
              </a:rPr>
              <a:t>Description at a glance</a:t>
            </a:r>
            <a:endParaRPr lang="en-US" b="1" i="1" dirty="0">
              <a:solidFill>
                <a:schemeClr val="tx2"/>
              </a:solidFill>
            </a:endParaRPr>
          </a:p>
        </p:txBody>
      </p:sp>
      <p:sp>
        <p:nvSpPr>
          <p:cNvPr id="3" name="Content Placeholder 2"/>
          <p:cNvSpPr>
            <a:spLocks noGrp="1"/>
          </p:cNvSpPr>
          <p:nvPr>
            <p:ph idx="1"/>
          </p:nvPr>
        </p:nvSpPr>
        <p:spPr>
          <a:xfrm>
            <a:off x="228600" y="1447800"/>
            <a:ext cx="4953000" cy="4495800"/>
          </a:xfrm>
        </p:spPr>
        <p:txBody>
          <a:bodyPr>
            <a:noAutofit/>
          </a:bodyPr>
          <a:lstStyle/>
          <a:p>
            <a:pPr>
              <a:buNone/>
            </a:pPr>
            <a:r>
              <a:rPr lang="en-US" sz="2400" dirty="0" smtClean="0">
                <a:solidFill>
                  <a:srgbClr val="00B050"/>
                </a:solidFill>
              </a:rPr>
              <a:t>     </a:t>
            </a:r>
            <a:r>
              <a:rPr lang="en-US" sz="2400" b="1" u="sng" dirty="0" smtClean="0">
                <a:solidFill>
                  <a:schemeClr val="tx2"/>
                </a:solidFill>
              </a:rPr>
              <a:t>Jewelry Tracking </a:t>
            </a:r>
            <a:r>
              <a:rPr lang="en-US" sz="2400" b="1" u="sng" dirty="0" smtClean="0">
                <a:solidFill>
                  <a:schemeClr val="tx2"/>
                </a:solidFill>
              </a:rPr>
              <a:t>System</a:t>
            </a:r>
            <a:r>
              <a:rPr lang="en-US" sz="2000" dirty="0" smtClean="0"/>
              <a:t>  </a:t>
            </a:r>
            <a:r>
              <a:rPr lang="en-US" sz="2000" dirty="0" smtClean="0"/>
              <a:t>offer you the complete tracking of your jewelry within your premises with the help of RFID technology.</a:t>
            </a:r>
          </a:p>
          <a:p>
            <a:r>
              <a:rPr lang="en-US" sz="2000" dirty="0" smtClean="0"/>
              <a:t>All the jewelry get tagged with the RFID labels.</a:t>
            </a:r>
          </a:p>
          <a:p>
            <a:r>
              <a:rPr lang="en-US" sz="2000" dirty="0" smtClean="0"/>
              <a:t>Now if anybody tries to carry these tagged jewelry outside, it will automatically get read by the RFID reader-antennas deployed at the entry-exit gate points and an alarm get generated.</a:t>
            </a:r>
            <a:endParaRPr lang="en-US" sz="2000" dirty="0"/>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
          <p:cNvGrpSpPr>
            <a:grpSpLocks/>
          </p:cNvGrpSpPr>
          <p:nvPr/>
        </p:nvGrpSpPr>
        <p:grpSpPr bwMode="auto">
          <a:xfrm>
            <a:off x="762000" y="1143000"/>
            <a:ext cx="8077200" cy="76200"/>
            <a:chOff x="710" y="2630"/>
            <a:chExt cx="13871" cy="138"/>
          </a:xfrm>
        </p:grpSpPr>
        <p:sp>
          <p:nvSpPr>
            <p:cNvPr id="16"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20" name="Picture 4" descr="C:\Users\Glozon_3\Desktop\JTS\easy-track-jewellery-tracking.jpg"/>
          <p:cNvPicPr>
            <a:picLocks noChangeAspect="1" noChangeArrowheads="1"/>
          </p:cNvPicPr>
          <p:nvPr/>
        </p:nvPicPr>
        <p:blipFill>
          <a:blip r:embed="rId3" cstate="print"/>
          <a:srcRect/>
          <a:stretch>
            <a:fillRect/>
          </a:stretch>
        </p:blipFill>
        <p:spPr bwMode="auto">
          <a:xfrm>
            <a:off x="5105400" y="1371600"/>
            <a:ext cx="3581400" cy="2514600"/>
          </a:xfrm>
          <a:prstGeom prst="rect">
            <a:avLst/>
          </a:prstGeom>
          <a:noFill/>
        </p:spPr>
      </p:pic>
      <p:pic>
        <p:nvPicPr>
          <p:cNvPr id="21" name="Picture 3" descr="C:\Users\Glozon_3\Desktop\JTS\rfid-jewelry-tracking-system-250x250-250x250.jpg"/>
          <p:cNvPicPr>
            <a:picLocks noChangeAspect="1" noChangeArrowheads="1"/>
          </p:cNvPicPr>
          <p:nvPr/>
        </p:nvPicPr>
        <p:blipFill>
          <a:blip r:embed="rId4"/>
          <a:srcRect/>
          <a:stretch>
            <a:fillRect/>
          </a:stretch>
        </p:blipFill>
        <p:spPr bwMode="auto">
          <a:xfrm>
            <a:off x="5105400" y="3886200"/>
            <a:ext cx="3581400" cy="213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pPr algn="r"/>
            <a:r>
              <a:rPr lang="en-US" b="1" i="1" dirty="0" smtClean="0">
                <a:solidFill>
                  <a:schemeClr val="tx2"/>
                </a:solidFill>
              </a:rPr>
              <a:t>Description at a </a:t>
            </a:r>
            <a:r>
              <a:rPr lang="en-US" b="1" i="1" dirty="0" smtClean="0">
                <a:solidFill>
                  <a:schemeClr val="tx2"/>
                </a:solidFill>
              </a:rPr>
              <a:t>Glance</a:t>
            </a:r>
            <a:endParaRPr lang="en-US" b="1" i="1" dirty="0">
              <a:solidFill>
                <a:schemeClr val="tx2"/>
              </a:solidFill>
            </a:endParaRPr>
          </a:p>
        </p:txBody>
      </p:sp>
      <p:sp>
        <p:nvSpPr>
          <p:cNvPr id="3" name="Content Placeholder 2"/>
          <p:cNvSpPr>
            <a:spLocks noGrp="1"/>
          </p:cNvSpPr>
          <p:nvPr>
            <p:ph idx="1"/>
          </p:nvPr>
        </p:nvSpPr>
        <p:spPr>
          <a:xfrm>
            <a:off x="228600" y="1447800"/>
            <a:ext cx="4953000" cy="4495800"/>
          </a:xfrm>
        </p:spPr>
        <p:txBody>
          <a:bodyPr>
            <a:noAutofit/>
          </a:bodyPr>
          <a:lstStyle/>
          <a:p>
            <a:pPr>
              <a:buNone/>
            </a:pPr>
            <a:r>
              <a:rPr lang="en-US" sz="2400" b="1" dirty="0" smtClean="0">
                <a:solidFill>
                  <a:schemeClr val="accent3">
                    <a:lumMod val="50000"/>
                  </a:schemeClr>
                </a:solidFill>
              </a:rPr>
              <a:t>    </a:t>
            </a:r>
            <a:r>
              <a:rPr lang="en-US" sz="2400" b="1" u="sng" dirty="0" smtClean="0">
                <a:solidFill>
                  <a:schemeClr val="tx2"/>
                </a:solidFill>
              </a:rPr>
              <a:t>Inventory Management System:</a:t>
            </a:r>
          </a:p>
          <a:p>
            <a:pPr>
              <a:buNone/>
            </a:pPr>
            <a:endParaRPr lang="en-US" sz="2000" b="1" dirty="0" smtClean="0"/>
          </a:p>
          <a:p>
            <a:r>
              <a:rPr lang="en-US" sz="2000" dirty="0" smtClean="0"/>
              <a:t>Using a RFID handheld reader to scan each piece insure data integrity and accuracy.</a:t>
            </a:r>
          </a:p>
          <a:p>
            <a:pPr>
              <a:buNone/>
            </a:pPr>
            <a:endParaRPr lang="en-US" sz="2000" dirty="0" smtClean="0"/>
          </a:p>
          <a:p>
            <a:r>
              <a:rPr lang="en-US" sz="2000" dirty="0" smtClean="0"/>
              <a:t>RFID handheld reader are extremely accurate and will never scan any ID incorrectly, thus reducing mistake and save the time in comparison to the manual inventory management done by the staff in the end of the day.</a:t>
            </a:r>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
          <p:cNvGrpSpPr>
            <a:grpSpLocks/>
          </p:cNvGrpSpPr>
          <p:nvPr/>
        </p:nvGrpSpPr>
        <p:grpSpPr bwMode="auto">
          <a:xfrm>
            <a:off x="685800" y="1143000"/>
            <a:ext cx="8077200" cy="76200"/>
            <a:chOff x="710" y="2630"/>
            <a:chExt cx="13871" cy="138"/>
          </a:xfrm>
        </p:grpSpPr>
        <p:sp>
          <p:nvSpPr>
            <p:cNvPr id="16"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2050" name="Picture 2" descr="C:\Users\Glozon_3\Desktop\JTS\maxresdefault.jpg"/>
          <p:cNvPicPr>
            <a:picLocks noChangeAspect="1" noChangeArrowheads="1"/>
          </p:cNvPicPr>
          <p:nvPr/>
        </p:nvPicPr>
        <p:blipFill>
          <a:blip r:embed="rId3"/>
          <a:srcRect/>
          <a:stretch>
            <a:fillRect/>
          </a:stretch>
        </p:blipFill>
        <p:spPr bwMode="auto">
          <a:xfrm>
            <a:off x="5105400" y="1371600"/>
            <a:ext cx="3733800" cy="48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a:t>
            </a:r>
            <a:r>
              <a:rPr lang="en-US" sz="5400" b="1" i="1" dirty="0" smtClean="0">
                <a:solidFill>
                  <a:schemeClr val="tx2"/>
                </a:solidFill>
              </a:rPr>
              <a:t>System </a:t>
            </a:r>
            <a:r>
              <a:rPr lang="en-US" sz="5400" b="1" i="1" dirty="0">
                <a:solidFill>
                  <a:schemeClr val="tx2"/>
                </a:solidFill>
              </a:rPr>
              <a:t>Components</a:t>
            </a:r>
          </a:p>
        </p:txBody>
      </p:sp>
      <p:sp>
        <p:nvSpPr>
          <p:cNvPr id="3" name="Content Placeholder 2"/>
          <p:cNvSpPr>
            <a:spLocks noGrp="1"/>
          </p:cNvSpPr>
          <p:nvPr>
            <p:ph idx="1"/>
          </p:nvPr>
        </p:nvSpPr>
        <p:spPr>
          <a:xfrm>
            <a:off x="411162" y="1360772"/>
            <a:ext cx="5943600" cy="4401582"/>
          </a:xfrm>
        </p:spPr>
        <p:txBody>
          <a:bodyPr>
            <a:normAutofit fontScale="25000" lnSpcReduction="20000"/>
          </a:bodyPr>
          <a:lstStyle/>
          <a:p>
            <a:pPr>
              <a:buNone/>
            </a:pPr>
            <a:r>
              <a:rPr lang="en-US" sz="9800" b="1" dirty="0" smtClean="0">
                <a:solidFill>
                  <a:schemeClr val="accent3">
                    <a:lumMod val="50000"/>
                  </a:schemeClr>
                </a:solidFill>
              </a:rPr>
              <a:t>     </a:t>
            </a:r>
            <a:r>
              <a:rPr lang="en-US" sz="9600" b="1" u="sng" dirty="0" smtClean="0">
                <a:solidFill>
                  <a:schemeClr val="tx2"/>
                </a:solidFill>
              </a:rPr>
              <a:t>RFID </a:t>
            </a:r>
            <a:r>
              <a:rPr lang="en-US" sz="9600" b="1" u="sng" dirty="0" smtClean="0">
                <a:solidFill>
                  <a:schemeClr val="tx2"/>
                </a:solidFill>
              </a:rPr>
              <a:t>Tags:</a:t>
            </a:r>
            <a:endParaRPr lang="en-US" sz="9600" b="1" u="sng" dirty="0">
              <a:solidFill>
                <a:schemeClr val="tx2"/>
              </a:solidFill>
            </a:endParaRPr>
          </a:p>
          <a:p>
            <a:pPr>
              <a:buNone/>
            </a:pPr>
            <a:endParaRPr lang="en-US" sz="2400" dirty="0" smtClean="0"/>
          </a:p>
          <a:p>
            <a:r>
              <a:rPr lang="en-US" sz="7200" dirty="0" smtClean="0"/>
              <a:t>Paper thin label.</a:t>
            </a:r>
          </a:p>
          <a:p>
            <a:r>
              <a:rPr lang="en-US" sz="7200" dirty="0" smtClean="0"/>
              <a:t>Placed inside the cover of each file/document.</a:t>
            </a:r>
          </a:p>
          <a:p>
            <a:r>
              <a:rPr lang="en-US" sz="7200" dirty="0" smtClean="0"/>
              <a:t>Consists of an etched antenna and a tiny chip which stores vital item information.</a:t>
            </a:r>
          </a:p>
          <a:p>
            <a:r>
              <a:rPr lang="en-US" sz="7200" dirty="0"/>
              <a:t>I</a:t>
            </a:r>
            <a:r>
              <a:rPr lang="en-US" sz="7200" dirty="0" smtClean="0"/>
              <a:t>ncluding a unique ID number.</a:t>
            </a:r>
          </a:p>
          <a:p>
            <a:r>
              <a:rPr lang="en-US" sz="7200" dirty="0" smtClean="0"/>
              <a:t>Provides identification and security in a single tag.</a:t>
            </a:r>
          </a:p>
          <a:p>
            <a:r>
              <a:rPr lang="en-US" sz="7200" dirty="0" smtClean="0"/>
              <a:t>Password protected anti-theft security bit.</a:t>
            </a:r>
          </a:p>
          <a:p>
            <a:endParaRPr lang="en-US" dirty="0" smtClean="0"/>
          </a:p>
          <a:p>
            <a:endParaRPr lang="en-US" sz="400" b="1" dirty="0" smtClean="0"/>
          </a:p>
          <a:p>
            <a:pPr>
              <a:buNone/>
            </a:pPr>
            <a:r>
              <a:rPr lang="en-US" sz="7200" b="1" dirty="0" smtClean="0"/>
              <a:t>       </a:t>
            </a:r>
            <a:r>
              <a:rPr lang="en-US" sz="9600" b="1" u="sng" dirty="0" smtClean="0">
                <a:solidFill>
                  <a:schemeClr val="tx2"/>
                </a:solidFill>
              </a:rPr>
              <a:t>Specification: </a:t>
            </a:r>
            <a:endParaRPr lang="en-US" sz="9600" b="1" u="sng" dirty="0" smtClean="0">
              <a:solidFill>
                <a:schemeClr val="tx2"/>
              </a:solidFill>
            </a:endParaRPr>
          </a:p>
          <a:p>
            <a:r>
              <a:rPr lang="en-US" sz="7200" dirty="0" smtClean="0"/>
              <a:t>Surface material: paper </a:t>
            </a:r>
            <a:r>
              <a:rPr lang="en-US" sz="7200" dirty="0"/>
              <a:t>or PET</a:t>
            </a:r>
          </a:p>
          <a:p>
            <a:r>
              <a:rPr lang="en-US" sz="7200" dirty="0" smtClean="0"/>
              <a:t>IC: NXP</a:t>
            </a:r>
            <a:endParaRPr lang="en-US" sz="7200" dirty="0"/>
          </a:p>
          <a:p>
            <a:r>
              <a:rPr lang="en-US" sz="7200" dirty="0" smtClean="0"/>
              <a:t>Frequency: 860-960MHz</a:t>
            </a:r>
            <a:endParaRPr lang="en-US" sz="7200" dirty="0"/>
          </a:p>
          <a:p>
            <a:r>
              <a:rPr lang="en-US" sz="7200" dirty="0"/>
              <a:t>Protocol-ISO 18000 </a:t>
            </a:r>
            <a:r>
              <a:rPr lang="en-US" sz="7200" dirty="0" smtClean="0"/>
              <a:t>6C EPC </a:t>
            </a:r>
            <a:r>
              <a:rPr lang="en-US" sz="7200" dirty="0"/>
              <a:t>Class 1 Gen 2</a:t>
            </a:r>
          </a:p>
          <a:p>
            <a:r>
              <a:rPr lang="en-US" sz="7200" dirty="0"/>
              <a:t>Operation: -40</a:t>
            </a:r>
            <a:r>
              <a:rPr lang="en-US" sz="7200" baseline="30000" dirty="0"/>
              <a:t>0 </a:t>
            </a:r>
            <a:r>
              <a:rPr lang="en-US" sz="7200" dirty="0"/>
              <a:t>C to 85</a:t>
            </a:r>
            <a:r>
              <a:rPr lang="en-US" sz="7200" baseline="30000" dirty="0"/>
              <a:t>0</a:t>
            </a:r>
            <a:r>
              <a:rPr lang="en-US" sz="7200" dirty="0"/>
              <a:t> C</a:t>
            </a:r>
          </a:p>
          <a:p>
            <a:endParaRPr lang="en-US" dirty="0"/>
          </a:p>
          <a:p>
            <a:pPr>
              <a:buNone/>
            </a:pPr>
            <a:endParaRPr lang="en-US" dirty="0" smtClean="0"/>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7" name="Group 14"/>
          <p:cNvGrpSpPr>
            <a:grpSpLocks/>
          </p:cNvGrpSpPr>
          <p:nvPr/>
        </p:nvGrpSpPr>
        <p:grpSpPr bwMode="auto">
          <a:xfrm>
            <a:off x="0" y="0"/>
            <a:ext cx="9153525" cy="301625"/>
            <a:chOff x="712" y="712"/>
            <a:chExt cx="14415" cy="476"/>
          </a:xfrm>
        </p:grpSpPr>
        <p:sp>
          <p:nvSpPr>
            <p:cNvPr id="8"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
          <p:cNvGrpSpPr>
            <a:grpSpLocks/>
          </p:cNvGrpSpPr>
          <p:nvPr/>
        </p:nvGrpSpPr>
        <p:grpSpPr bwMode="auto">
          <a:xfrm>
            <a:off x="533400" y="1219200"/>
            <a:ext cx="8077200" cy="76200"/>
            <a:chOff x="710" y="2630"/>
            <a:chExt cx="13871" cy="138"/>
          </a:xfrm>
        </p:grpSpPr>
        <p:sp>
          <p:nvSpPr>
            <p:cNvPr id="18"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60621" y="1638986"/>
            <a:ext cx="2486025" cy="18383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29702" y="3858906"/>
            <a:ext cx="2958396" cy="2485053"/>
          </a:xfrm>
          <a:prstGeom prst="rect">
            <a:avLst/>
          </a:prstGeom>
        </p:spPr>
      </p:pic>
    </p:spTree>
    <p:extLst>
      <p:ext uri="{BB962C8B-B14F-4D97-AF65-F5344CB8AC3E}">
        <p14:creationId xmlns:p14="http://schemas.microsoft.com/office/powerpoint/2010/main" xmlns="" val="490725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			</a:t>
            </a:r>
            <a:r>
              <a:rPr lang="en-US" sz="4900" b="1" i="1" dirty="0" smtClean="0">
                <a:solidFill>
                  <a:schemeClr val="tx2"/>
                </a:solidFill>
              </a:rPr>
              <a:t>System Components </a:t>
            </a:r>
            <a:endParaRPr lang="en-US" sz="4900" b="1" i="1" dirty="0">
              <a:solidFill>
                <a:schemeClr val="tx2"/>
              </a:solidFill>
            </a:endParaRPr>
          </a:p>
        </p:txBody>
      </p:sp>
      <p:sp>
        <p:nvSpPr>
          <p:cNvPr id="3" name="Content Placeholder 2"/>
          <p:cNvSpPr>
            <a:spLocks noGrp="1"/>
          </p:cNvSpPr>
          <p:nvPr>
            <p:ph idx="1"/>
          </p:nvPr>
        </p:nvSpPr>
        <p:spPr>
          <a:xfrm>
            <a:off x="457200" y="1348418"/>
            <a:ext cx="5638800" cy="4442781"/>
          </a:xfrm>
        </p:spPr>
        <p:txBody>
          <a:bodyPr>
            <a:normAutofit/>
          </a:bodyPr>
          <a:lstStyle/>
          <a:p>
            <a:pPr>
              <a:buNone/>
            </a:pPr>
            <a:r>
              <a:rPr lang="en-US" sz="2400" b="1" dirty="0" smtClean="0">
                <a:solidFill>
                  <a:schemeClr val="accent3">
                    <a:lumMod val="50000"/>
                  </a:schemeClr>
                </a:solidFill>
              </a:rPr>
              <a:t>     </a:t>
            </a:r>
            <a:r>
              <a:rPr lang="en-US" sz="2400" b="1" u="sng" dirty="0" smtClean="0">
                <a:solidFill>
                  <a:schemeClr val="tx2"/>
                </a:solidFill>
              </a:rPr>
              <a:t>RFID </a:t>
            </a:r>
            <a:r>
              <a:rPr lang="en-US" sz="2400" b="1" u="sng" dirty="0">
                <a:solidFill>
                  <a:schemeClr val="tx2"/>
                </a:solidFill>
              </a:rPr>
              <a:t>Handheld </a:t>
            </a:r>
            <a:r>
              <a:rPr lang="en-US" sz="2400" b="1" u="sng" dirty="0" smtClean="0">
                <a:solidFill>
                  <a:schemeClr val="tx2"/>
                </a:solidFill>
              </a:rPr>
              <a:t>Reader:</a:t>
            </a:r>
            <a:endParaRPr lang="en-US" sz="2400" b="1" u="sng" dirty="0">
              <a:solidFill>
                <a:schemeClr val="tx2"/>
              </a:solidFill>
            </a:endParaRPr>
          </a:p>
          <a:p>
            <a:r>
              <a:rPr lang="en-US" sz="1800" dirty="0"/>
              <a:t>The  Handheld RFID reader gives ability to capture a comprehensive range of data from RFID tags to images. </a:t>
            </a:r>
          </a:p>
          <a:p>
            <a:r>
              <a:rPr lang="en-US" sz="1800" dirty="0"/>
              <a:t>With this flexible multi-function handheld RFID reader, which reads data in remote areas where fixed RFID readers can’t reach</a:t>
            </a:r>
            <a:r>
              <a:rPr lang="en-US" sz="1800" dirty="0" smtClean="0"/>
              <a:t>.</a:t>
            </a:r>
          </a:p>
          <a:p>
            <a:pPr marL="0" indent="0">
              <a:buNone/>
            </a:pPr>
            <a:r>
              <a:rPr lang="en-US" sz="1800" b="1" dirty="0" smtClean="0"/>
              <a:t>       </a:t>
            </a:r>
            <a:r>
              <a:rPr lang="en-US" sz="2400" b="1" u="sng" dirty="0" smtClean="0">
                <a:solidFill>
                  <a:schemeClr val="tx2"/>
                </a:solidFill>
              </a:rPr>
              <a:t>Specification:</a:t>
            </a:r>
            <a:endParaRPr lang="en-US" sz="2400" b="1" u="sng" dirty="0">
              <a:solidFill>
                <a:schemeClr val="tx2"/>
              </a:solidFill>
            </a:endParaRPr>
          </a:p>
          <a:p>
            <a:r>
              <a:rPr lang="en-US" sz="1800" dirty="0"/>
              <a:t>Read </a:t>
            </a:r>
            <a:r>
              <a:rPr lang="en-US" sz="1800" dirty="0" smtClean="0"/>
              <a:t>Range: </a:t>
            </a:r>
            <a:r>
              <a:rPr lang="en-US" sz="1800" dirty="0"/>
              <a:t>0.2ft to 8</a:t>
            </a:r>
            <a:r>
              <a:rPr lang="en-US" sz="1800" dirty="0" smtClean="0"/>
              <a:t> </a:t>
            </a:r>
            <a:r>
              <a:rPr lang="en-US" sz="1800" dirty="0"/>
              <a:t>ft. </a:t>
            </a:r>
          </a:p>
          <a:p>
            <a:r>
              <a:rPr lang="en-US" sz="1800" dirty="0" smtClean="0"/>
              <a:t>Antenna: </a:t>
            </a:r>
            <a:r>
              <a:rPr lang="en-US" sz="1800" dirty="0"/>
              <a:t>Integrated, linearly polarized</a:t>
            </a:r>
          </a:p>
          <a:p>
            <a:r>
              <a:rPr lang="en-US" sz="1800" dirty="0"/>
              <a:t>Frequency: 860-960MHz</a:t>
            </a:r>
          </a:p>
          <a:p>
            <a:r>
              <a:rPr lang="en-US" sz="1800" dirty="0"/>
              <a:t>Protocol-ISO 18000 6C EPC Class 1 Gen 2</a:t>
            </a:r>
          </a:p>
        </p:txBody>
      </p:sp>
      <p:pic>
        <p:nvPicPr>
          <p:cNvPr id="4" name="Picture 3"/>
          <p:cNvPicPr/>
          <p:nvPr/>
        </p:nvPicPr>
        <p:blipFill>
          <a:blip r:embed="rId2" cstate="print">
            <a:extLst/>
          </a:blip>
          <a:srcRect/>
          <a:stretch>
            <a:fillRect/>
          </a:stretch>
        </p:blipFill>
        <p:spPr bwMode="auto">
          <a:xfrm>
            <a:off x="0" y="5889009"/>
            <a:ext cx="9144000" cy="968991"/>
          </a:xfrm>
          <a:prstGeom prst="rect">
            <a:avLst/>
          </a:prstGeom>
          <a:noFill/>
        </p:spPr>
      </p:pic>
      <p:grpSp>
        <p:nvGrpSpPr>
          <p:cNvPr id="5" name="Group 14"/>
          <p:cNvGrpSpPr>
            <a:grpSpLocks/>
          </p:cNvGrpSpPr>
          <p:nvPr/>
        </p:nvGrpSpPr>
        <p:grpSpPr bwMode="auto">
          <a:xfrm>
            <a:off x="0" y="0"/>
            <a:ext cx="9153525" cy="301625"/>
            <a:chOff x="712" y="712"/>
            <a:chExt cx="14415" cy="476"/>
          </a:xfrm>
        </p:grpSpPr>
        <p:sp>
          <p:nvSpPr>
            <p:cNvPr id="6" name="Freeform 15"/>
            <p:cNvSpPr>
              <a:spLocks/>
            </p:cNvSpPr>
            <p:nvPr/>
          </p:nvSpPr>
          <p:spPr bwMode="auto">
            <a:xfrm>
              <a:off x="3600" y="720"/>
              <a:ext cx="11520" cy="461"/>
            </a:xfrm>
            <a:custGeom>
              <a:avLst/>
              <a:gdLst/>
              <a:ahLst/>
              <a:cxnLst>
                <a:cxn ang="0">
                  <a:pos x="11520" y="461"/>
                </a:cxn>
                <a:cxn ang="0">
                  <a:pos x="11520" y="0"/>
                </a:cxn>
                <a:cxn ang="0">
                  <a:pos x="0" y="0"/>
                </a:cxn>
                <a:cxn ang="0">
                  <a:pos x="0" y="461"/>
                </a:cxn>
                <a:cxn ang="0">
                  <a:pos x="11520" y="461"/>
                </a:cxn>
              </a:cxnLst>
              <a:rect l="0" t="0" r="r" b="b"/>
              <a:pathLst>
                <a:path w="11520" h="461">
                  <a:moveTo>
                    <a:pt x="11520" y="461"/>
                  </a:moveTo>
                  <a:lnTo>
                    <a:pt x="11520" y="0"/>
                  </a:lnTo>
                  <a:lnTo>
                    <a:pt x="0" y="0"/>
                  </a:lnTo>
                  <a:lnTo>
                    <a:pt x="0" y="461"/>
                  </a:lnTo>
                  <a:lnTo>
                    <a:pt x="11520"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720" y="720"/>
              <a:ext cx="1699" cy="461"/>
            </a:xfrm>
            <a:custGeom>
              <a:avLst/>
              <a:gdLst/>
              <a:ahLst/>
              <a:cxnLst>
                <a:cxn ang="0">
                  <a:pos x="1699" y="461"/>
                </a:cxn>
                <a:cxn ang="0">
                  <a:pos x="1699" y="0"/>
                </a:cxn>
                <a:cxn ang="0">
                  <a:pos x="0" y="0"/>
                </a:cxn>
                <a:cxn ang="0">
                  <a:pos x="0" y="461"/>
                </a:cxn>
                <a:cxn ang="0">
                  <a:pos x="1699" y="461"/>
                </a:cxn>
              </a:cxnLst>
              <a:rect l="0" t="0" r="r" b="b"/>
              <a:pathLst>
                <a:path w="1699" h="461">
                  <a:moveTo>
                    <a:pt x="1699" y="461"/>
                  </a:moveTo>
                  <a:lnTo>
                    <a:pt x="1699" y="0"/>
                  </a:lnTo>
                  <a:lnTo>
                    <a:pt x="0" y="0"/>
                  </a:lnTo>
                  <a:lnTo>
                    <a:pt x="0" y="461"/>
                  </a:lnTo>
                  <a:lnTo>
                    <a:pt x="1699" y="461"/>
                  </a:lnTo>
                  <a:close/>
                </a:path>
              </a:pathLst>
            </a:custGeom>
            <a:solidFill>
              <a:srgbClr val="9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p:cNvSpPr>
            <p:nvPr/>
          </p:nvSpPr>
          <p:spPr bwMode="auto">
            <a:xfrm>
              <a:off x="701" y="701"/>
              <a:ext cx="14419" cy="480"/>
            </a:xfrm>
            <a:custGeom>
              <a:avLst/>
              <a:gdLst/>
              <a:ahLst/>
              <a:cxnLst>
                <a:cxn ang="0">
                  <a:pos x="14419" y="480"/>
                </a:cxn>
                <a:cxn ang="0">
                  <a:pos x="14419" y="19"/>
                </a:cxn>
              </a:cxnLst>
              <a:rect l="0" t="0" r="r" b="b"/>
              <a:pathLst>
                <a:path w="14419" h="480">
                  <a:moveTo>
                    <a:pt x="14419" y="480"/>
                  </a:moveTo>
                  <a:lnTo>
                    <a:pt x="14419"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701" y="701"/>
              <a:ext cx="14419" cy="480"/>
            </a:xfrm>
            <a:custGeom>
              <a:avLst/>
              <a:gdLst/>
              <a:ahLst/>
              <a:cxnLst>
                <a:cxn ang="0">
                  <a:pos x="19" y="480"/>
                </a:cxn>
                <a:cxn ang="0">
                  <a:pos x="14419" y="480"/>
                </a:cxn>
              </a:cxnLst>
              <a:rect l="0" t="0" r="r" b="b"/>
              <a:pathLst>
                <a:path w="14419" h="480">
                  <a:moveTo>
                    <a:pt x="19" y="480"/>
                  </a:moveTo>
                  <a:lnTo>
                    <a:pt x="14419"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3000" y="701"/>
              <a:ext cx="600" cy="480"/>
            </a:xfrm>
            <a:custGeom>
              <a:avLst/>
              <a:gdLst/>
              <a:ahLst/>
              <a:cxnLst>
                <a:cxn ang="0">
                  <a:pos x="600" y="480"/>
                </a:cxn>
                <a:cxn ang="0">
                  <a:pos x="600" y="19"/>
                </a:cxn>
                <a:cxn ang="0">
                  <a:pos x="0" y="19"/>
                </a:cxn>
                <a:cxn ang="0">
                  <a:pos x="0" y="480"/>
                </a:cxn>
                <a:cxn ang="0">
                  <a:pos x="600" y="480"/>
                </a:cxn>
              </a:cxnLst>
              <a:rect l="0" t="0" r="r" b="b"/>
              <a:pathLst>
                <a:path w="600" h="480">
                  <a:moveTo>
                    <a:pt x="600" y="480"/>
                  </a:moveTo>
                  <a:lnTo>
                    <a:pt x="600" y="19"/>
                  </a:lnTo>
                  <a:lnTo>
                    <a:pt x="0" y="19"/>
                  </a:lnTo>
                  <a:lnTo>
                    <a:pt x="0" y="480"/>
                  </a:lnTo>
                  <a:lnTo>
                    <a:pt x="600" y="480"/>
                  </a:lnTo>
                  <a:close/>
                </a:path>
              </a:pathLst>
            </a:custGeom>
            <a:solidFill>
              <a:srgbClr val="326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000" y="701"/>
              <a:ext cx="600" cy="480"/>
            </a:xfrm>
            <a:custGeom>
              <a:avLst/>
              <a:gdLst/>
              <a:ahLst/>
              <a:cxnLst>
                <a:cxn ang="0">
                  <a:pos x="600" y="480"/>
                </a:cxn>
                <a:cxn ang="0">
                  <a:pos x="600" y="19"/>
                </a:cxn>
              </a:cxnLst>
              <a:rect l="0" t="0" r="r" b="b"/>
              <a:pathLst>
                <a:path w="600" h="480">
                  <a:moveTo>
                    <a:pt x="600" y="480"/>
                  </a:move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3000" y="701"/>
              <a:ext cx="600" cy="480"/>
            </a:xfrm>
            <a:custGeom>
              <a:avLst/>
              <a:gdLst/>
              <a:ahLst/>
              <a:cxnLst>
                <a:cxn ang="0">
                  <a:pos x="0" y="19"/>
                </a:cxn>
                <a:cxn ang="0">
                  <a:pos x="0" y="480"/>
                </a:cxn>
                <a:cxn ang="0">
                  <a:pos x="600" y="480"/>
                </a:cxn>
              </a:cxnLst>
              <a:rect l="0" t="0" r="r" b="b"/>
              <a:pathLst>
                <a:path w="600" h="480">
                  <a:moveTo>
                    <a:pt x="0" y="19"/>
                  </a:moveTo>
                  <a:lnTo>
                    <a:pt x="0" y="480"/>
                  </a:lnTo>
                  <a:lnTo>
                    <a:pt x="600" y="4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2419" y="701"/>
              <a:ext cx="600" cy="480"/>
            </a:xfrm>
            <a:custGeom>
              <a:avLst/>
              <a:gdLst/>
              <a:ahLst/>
              <a:cxnLst>
                <a:cxn ang="0">
                  <a:pos x="600" y="19"/>
                </a:cxn>
                <a:cxn ang="0">
                  <a:pos x="0" y="19"/>
                </a:cxn>
                <a:cxn ang="0">
                  <a:pos x="0" y="480"/>
                </a:cxn>
                <a:cxn ang="0">
                  <a:pos x="600" y="480"/>
                </a:cxn>
                <a:cxn ang="0">
                  <a:pos x="600" y="19"/>
                </a:cxn>
              </a:cxnLst>
              <a:rect l="0" t="0" r="r" b="b"/>
              <a:pathLst>
                <a:path w="600" h="480">
                  <a:moveTo>
                    <a:pt x="600" y="19"/>
                  </a:moveTo>
                  <a:lnTo>
                    <a:pt x="0" y="19"/>
                  </a:lnTo>
                  <a:lnTo>
                    <a:pt x="0" y="480"/>
                  </a:lnTo>
                  <a:lnTo>
                    <a:pt x="600" y="480"/>
                  </a:lnTo>
                  <a:lnTo>
                    <a:pt x="600" y="19"/>
                  </a:lnTo>
                  <a:close/>
                </a:path>
              </a:pathLst>
            </a:custGeom>
            <a:solidFill>
              <a:srgbClr val="6598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2419" y="701"/>
              <a:ext cx="600" cy="480"/>
            </a:xfrm>
            <a:custGeom>
              <a:avLst/>
              <a:gdLst/>
              <a:ahLst/>
              <a:cxnLst>
                <a:cxn ang="0">
                  <a:pos x="0" y="19"/>
                </a:cxn>
                <a:cxn ang="0">
                  <a:pos x="0" y="480"/>
                </a:cxn>
                <a:cxn ang="0">
                  <a:pos x="600" y="480"/>
                </a:cxn>
                <a:cxn ang="0">
                  <a:pos x="600" y="19"/>
                </a:cxn>
              </a:cxnLst>
              <a:rect l="0" t="0" r="r" b="b"/>
              <a:pathLst>
                <a:path w="600" h="480">
                  <a:moveTo>
                    <a:pt x="0" y="19"/>
                  </a:moveTo>
                  <a:lnTo>
                    <a:pt x="0" y="480"/>
                  </a:lnTo>
                  <a:lnTo>
                    <a:pt x="600" y="480"/>
                  </a:lnTo>
                  <a:lnTo>
                    <a:pt x="600" y="19"/>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
          <p:cNvGrpSpPr>
            <a:grpSpLocks/>
          </p:cNvGrpSpPr>
          <p:nvPr/>
        </p:nvGrpSpPr>
        <p:grpSpPr bwMode="auto">
          <a:xfrm>
            <a:off x="533400" y="1219200"/>
            <a:ext cx="8077200" cy="76200"/>
            <a:chOff x="710" y="2630"/>
            <a:chExt cx="13871" cy="138"/>
          </a:xfrm>
        </p:grpSpPr>
        <p:sp>
          <p:nvSpPr>
            <p:cNvPr id="16" name="Freeform 2"/>
            <p:cNvSpPr>
              <a:spLocks/>
            </p:cNvSpPr>
            <p:nvPr/>
          </p:nvSpPr>
          <p:spPr bwMode="auto">
            <a:xfrm>
              <a:off x="720" y="2640"/>
              <a:ext cx="13800" cy="0"/>
            </a:xfrm>
            <a:custGeom>
              <a:avLst/>
              <a:gdLst/>
              <a:ahLst/>
              <a:cxnLst>
                <a:cxn ang="0">
                  <a:pos x="0" y="0"/>
                </a:cxn>
                <a:cxn ang="0">
                  <a:pos x="13800" y="0"/>
                </a:cxn>
              </a:cxnLst>
              <a:rect l="0" t="0" r="r" b="b"/>
              <a:pathLst>
                <a:path w="13800">
                  <a:moveTo>
                    <a:pt x="0" y="0"/>
                  </a:moveTo>
                  <a:lnTo>
                    <a:pt x="13800" y="0"/>
                  </a:lnTo>
                </a:path>
              </a:pathLst>
            </a:custGeom>
            <a:noFill/>
            <a:ln w="1270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3"/>
            <p:cNvSpPr>
              <a:spLocks/>
            </p:cNvSpPr>
            <p:nvPr/>
          </p:nvSpPr>
          <p:spPr bwMode="auto">
            <a:xfrm>
              <a:off x="9600" y="2700"/>
              <a:ext cx="4920" cy="0"/>
            </a:xfrm>
            <a:custGeom>
              <a:avLst/>
              <a:gdLst/>
              <a:ahLst/>
              <a:cxnLst>
                <a:cxn ang="0">
                  <a:pos x="4920" y="0"/>
                </a:cxn>
                <a:cxn ang="0">
                  <a:pos x="0" y="0"/>
                </a:cxn>
              </a:cxnLst>
              <a:rect l="0" t="0" r="r" b="b"/>
              <a:pathLst>
                <a:path w="4920">
                  <a:moveTo>
                    <a:pt x="4920" y="0"/>
                  </a:moveTo>
                  <a:lnTo>
                    <a:pt x="0" y="0"/>
                  </a:lnTo>
                </a:path>
              </a:pathLst>
            </a:custGeom>
            <a:noFill/>
            <a:ln w="7747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4"/>
            <p:cNvSpPr>
              <a:spLocks/>
            </p:cNvSpPr>
            <p:nvPr/>
          </p:nvSpPr>
          <p:spPr bwMode="auto">
            <a:xfrm>
              <a:off x="9600" y="2640"/>
              <a:ext cx="4920" cy="120"/>
            </a:xfrm>
            <a:custGeom>
              <a:avLst/>
              <a:gdLst/>
              <a:ahLst/>
              <a:cxnLst>
                <a:cxn ang="0">
                  <a:pos x="0" y="0"/>
                </a:cxn>
                <a:cxn ang="0">
                  <a:pos x="0" y="120"/>
                </a:cxn>
                <a:cxn ang="0">
                  <a:pos x="4920" y="120"/>
                </a:cxn>
                <a:cxn ang="0">
                  <a:pos x="4920" y="0"/>
                </a:cxn>
                <a:cxn ang="0">
                  <a:pos x="0" y="0"/>
                </a:cxn>
              </a:cxnLst>
              <a:rect l="0" t="0" r="r" b="b"/>
              <a:pathLst>
                <a:path w="4920" h="120">
                  <a:moveTo>
                    <a:pt x="0" y="0"/>
                  </a:moveTo>
                  <a:lnTo>
                    <a:pt x="0" y="120"/>
                  </a:lnTo>
                  <a:lnTo>
                    <a:pt x="4920" y="120"/>
                  </a:lnTo>
                  <a:lnTo>
                    <a:pt x="4920" y="0"/>
                  </a:lnTo>
                  <a:lnTo>
                    <a:pt x="0" y="0"/>
                  </a:lnTo>
                  <a:close/>
                </a:path>
              </a:pathLst>
            </a:custGeom>
            <a:noFill/>
            <a:ln w="9525">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5124" name="Picture 4" descr="Image result for c4050"/>
          <p:cNvPicPr>
            <a:picLocks noChangeAspect="1" noChangeArrowheads="1"/>
          </p:cNvPicPr>
          <p:nvPr/>
        </p:nvPicPr>
        <p:blipFill rotWithShape="1">
          <a:blip r:embed="rId3" cstate="print"/>
          <a:srcRect r="31363"/>
          <a:stretch/>
        </p:blipFill>
        <p:spPr bwMode="auto">
          <a:xfrm>
            <a:off x="5867343" y="1475073"/>
            <a:ext cx="2824278" cy="4800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TotalTime>
  <Words>539</Words>
  <Application>Microsoft Office PowerPoint</Application>
  <PresentationFormat>On-screen Show (4:3)</PresentationFormat>
  <Paragraphs>123</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RFID Based Jewelry Tracking System </vt:lpstr>
      <vt:lpstr>     The Concern</vt:lpstr>
      <vt:lpstr>      The Saviour</vt:lpstr>
      <vt:lpstr>            How RFID Works?</vt:lpstr>
      <vt:lpstr>     Our Solution</vt:lpstr>
      <vt:lpstr>     Description at a glance</vt:lpstr>
      <vt:lpstr>Description at a Glance</vt:lpstr>
      <vt:lpstr>   System Components</vt:lpstr>
      <vt:lpstr>   System Components </vt:lpstr>
      <vt:lpstr>   System Components</vt:lpstr>
      <vt:lpstr>   System Components</vt:lpstr>
      <vt:lpstr>   Benefits</vt:lpstr>
      <vt:lpstr>                                     Daphne Systems Private Limited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Daphne1</dc:creator>
  <cp:lastModifiedBy>Daphne</cp:lastModifiedBy>
  <cp:revision>430</cp:revision>
  <dcterms:created xsi:type="dcterms:W3CDTF">2016-11-11T07:39:55Z</dcterms:created>
  <dcterms:modified xsi:type="dcterms:W3CDTF">2021-04-01T06:29:40Z</dcterms:modified>
</cp:coreProperties>
</file>